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charts/chart1.xml" ContentType="application/vnd.openxmlformats-officedocument.drawingml.chart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charts/chart4.xml" ContentType="application/vnd.openxmlformats-officedocument.drawingml.chart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notesMasterIdLst>
    <p:notesMasterId r:id="rId1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Pending Applications</c:v>
                </c:pt>
              </c:strCache>
            </c:strRef>
          </c:tx>
          <c:spPr>
            <a:solidFill>
              <a:srgbClr val="CADCFC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1" i="0" strike="noStrike" sz="1800" u="none">
                    <a:solidFill>
                      <a:srgbClr val="FFFFFF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CADCFC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DC2626"/>
              </a:solidFill>
              <a:effectLst/>
            </c:spPr>
          </c:dPt>
          <c:cat>
            <c:multiLvlStrRef>
              <c:f>Sheet1!$A$2:$A$3</c:f>
              <c:multiLvlStrCache>
                <c:ptCount val="2"/>
                <c:lvl>
                  <c:pt idx="0">
                    <c:v>Historical Baseline</c:v>
                  </c:pt>
                  <c:pt idx="1">
                    <c:v>Current (2026)</c:v>
                  </c:pt>
                </c:lvl>
              </c:multiLvlStrCache>
            </c:multiLvl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120</c:v>
                </c:pt>
                <c:pt idx="1">
                  <c:v>570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1" i="0" strike="noStrike" sz="1800" u="none">
                  <a:solidFill>
                    <a:srgbClr val="FFFFFF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CADCFC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700"/>
          <c:min val="0"/>
        </c:scaling>
        <c:delete val="0"/>
        <c:axPos val="l"/>
        <c:majorGridlines>
          <c:spPr>
            <a:ln w="6350" cap="flat">
              <a:solidFill>
                <a:srgbClr val="2a3d7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CADCFC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162050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Application Type Mix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Type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1E3A8A"/>
              </a:solidFill>
              <a:effectLst/>
            </c:spPr>
          </c:dPt>
          <c:dPt>
            <c:idx val="1"/>
            <c:bubble3D val="0"/>
            <c:spPr>
              <a:solidFill>
                <a:srgbClr val="3B82F6"/>
              </a:solidFill>
              <a:effectLst/>
            </c:spPr>
          </c:dPt>
          <c:dPt>
            <c:idx val="2"/>
            <c:bubble3D val="0"/>
            <c:spPr>
              <a:solidFill>
                <a:srgbClr val="93C5FD"/>
              </a:solidFill>
              <a:effectLst/>
            </c:spPr>
          </c:dPt>
          <c:dPt>
            <c:idx val="3"/>
            <c:bubble3D val="0"/>
            <c:spPr>
              <a:solidFill>
                <a:srgbClr val="CBD5E1"/>
              </a:solidFill>
              <a:effectLst/>
            </c:spPr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0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0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0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0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STA (~50%)</c:v>
                </c:pt>
                <c:pt idx="1">
                  <c:v>New Form 442 (~31%)</c:v>
                </c:pt>
                <c:pt idx="2">
                  <c:v>Renewals (~17%)</c:v>
                </c:pt>
                <c:pt idx="3">
                  <c:v>Other (~2%)</c:v>
                </c:pt>
              </c:strCache>
            </c:strRef>
          </c:cat>
          <c:val>
            <c:numRef>
              <c:f>Sheet1!$B$2:$B$5</c:f>
              <c:numCache>
                <c:ptCount val="4"/>
                <c:pt idx="0">
                  <c:v>50</c:v>
                </c:pt>
                <c:pt idx="1">
                  <c:v>31</c:v>
                </c:pt>
                <c:pt idx="2">
                  <c:v>17</c:v>
                </c:pt>
                <c:pt idx="3">
                  <c:v>2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900">
              <a:solidFill>
                <a:srgbClr val="1E293B"/>
              </a:solidFill>
            </a:defRPr>
          </a:pPr>
          <a:endParaRPr lang="en-US"/>
        </a:p>
      </c:txPr>
    </c:legend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Renewal Filing Timeliness (%)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spPr>
            <a:solidFill>
              <a:srgbClr val="16A34A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1" i="0" strike="noStrike" sz="1200" u="none">
                    <a:solidFill>
                      <a:srgbClr val="1E293B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16A34A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D97706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rgbClr val="DC2626"/>
              </a:solidFill>
              <a:effectLst/>
            </c:spPr>
          </c:dPt>
          <c:cat>
            <c:multiLvlStrRef>
              <c:f>Sheet1!$A$2:$A$4</c:f>
              <c:multiLvlStrCache>
                <c:ptCount val="3"/>
                <c:lvl>
                  <c:pt idx="0">
                    <c:v>Timely
(&gt;60d before exp.)</c:v>
                  </c:pt>
                  <c:pt idx="1">
                    <c:v>Late
(within 60d)</c:v>
                  </c:pt>
                  <c:pt idx="2">
                    <c:v>Lapsed
(after expiry)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35</c:v>
                </c:pt>
                <c:pt idx="1">
                  <c:v>54</c:v>
                </c:pt>
                <c:pt idx="2">
                  <c:v>11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1" i="0" strike="noStrike" sz="1200" u="none">
                  <a:solidFill>
                    <a:srgbClr val="1E293B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Inquiries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DC2626"/>
              </a:solidFill>
              <a:effectLst/>
            </c:spPr>
          </c:dPt>
          <c:dPt>
            <c:idx val="1"/>
            <c:bubble3D val="0"/>
            <c:spPr>
              <a:solidFill>
                <a:srgbClr val="D97706"/>
              </a:solidFill>
              <a:effectLst/>
            </c:spPr>
          </c:dPt>
          <c:dPt>
            <c:idx val="2"/>
            <c:bubble3D val="0"/>
            <c:spPr>
              <a:solidFill>
                <a:srgbClr val="CBD5E1"/>
              </a:solidFill>
              <a:effectLst/>
            </c:spPr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Status questions
(~20%)</c:v>
                </c:pt>
                <c:pt idx="1">
                  <c:v>Website filing issues
(~15%)</c:v>
                </c:pt>
                <c:pt idx="2">
                  <c:v>Other (~65%)</c:v>
                </c:pt>
              </c:strCache>
            </c:strRef>
          </c:cat>
          <c:val>
            <c:numRef>
              <c:f>Sheet1!$B$2:$B$4</c:f>
              <c:numCache>
                <c:ptCount val="3"/>
                <c:pt idx="0">
                  <c:v>20</c:v>
                </c:pt>
                <c:pt idx="1">
                  <c:v>15</c:v>
                </c:pt>
                <c:pt idx="2">
                  <c:v>65</c:v>
                </c:pt>
              </c:numCache>
            </c:numRef>
          </c:val>
        </c:ser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900">
              <a:solidFill>
                <a:srgbClr val="1E293B"/>
              </a:solidFill>
            </a:defRPr>
          </a:pPr>
          <a:endParaRPr lang="en-US"/>
        </a:p>
      </c:txPr>
    </c:legend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chart" Target="/ppt/charts/chart3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4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2050"/>
          </a:solidFill>
          <a:ln w="12700">
            <a:solidFill>
              <a:srgbClr val="162050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57200" y="914400"/>
            <a:ext cx="7772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FCC Office of Engineering &amp; Technology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457200" y="1325880"/>
            <a:ext cx="77724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Experimental Licensing System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57200" y="2148840"/>
            <a:ext cx="7772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Assessment &amp; Modernization Roadmap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365760" y="4434840"/>
            <a:ext cx="1920240" cy="594360"/>
          </a:xfrm>
          <a:prstGeom prst="rect">
            <a:avLst/>
          </a:prstGeom>
          <a:solidFill>
            <a:srgbClr val="1A2D55"/>
          </a:solidFill>
          <a:ln w="12700">
            <a:solidFill>
              <a:srgbClr val="2A3D7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5760" y="4453128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570+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365760" y="47274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Applications Pending</a:t>
            </a:r>
            <a:endParaRPr lang="en-US" sz="700" dirty="0"/>
          </a:p>
        </p:txBody>
      </p:sp>
      <p:sp>
        <p:nvSpPr>
          <p:cNvPr id="10" name="Shape 8"/>
          <p:cNvSpPr/>
          <p:nvPr/>
        </p:nvSpPr>
        <p:spPr>
          <a:xfrm>
            <a:off x="2468880" y="4434840"/>
            <a:ext cx="1920240" cy="594360"/>
          </a:xfrm>
          <a:prstGeom prst="rect">
            <a:avLst/>
          </a:prstGeom>
          <a:solidFill>
            <a:srgbClr val="1A2D55"/>
          </a:solidFill>
          <a:ln w="12700">
            <a:solidFill>
              <a:srgbClr val="2A3D7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468880" y="4453128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: 2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2468880" y="47274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FCC : External Processing Ratio</a:t>
            </a:r>
            <a:endParaRPr lang="en-US" sz="700" dirty="0"/>
          </a:p>
        </p:txBody>
      </p:sp>
      <p:sp>
        <p:nvSpPr>
          <p:cNvPr id="13" name="Shape 11"/>
          <p:cNvSpPr/>
          <p:nvPr/>
        </p:nvSpPr>
        <p:spPr>
          <a:xfrm>
            <a:off x="4572000" y="4434840"/>
            <a:ext cx="1920240" cy="594360"/>
          </a:xfrm>
          <a:prstGeom prst="rect">
            <a:avLst/>
          </a:prstGeom>
          <a:solidFill>
            <a:srgbClr val="1A2D55"/>
          </a:solidFill>
          <a:ln w="12700">
            <a:solidFill>
              <a:srgbClr val="2A3D7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572000" y="4453128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375%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4572000" y="47274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Increase in Pending Queue</a:t>
            </a:r>
            <a:endParaRPr lang="en-US" sz="700" dirty="0"/>
          </a:p>
        </p:txBody>
      </p:sp>
      <p:sp>
        <p:nvSpPr>
          <p:cNvPr id="16" name="Shape 14"/>
          <p:cNvSpPr/>
          <p:nvPr/>
        </p:nvSpPr>
        <p:spPr>
          <a:xfrm>
            <a:off x="6675120" y="4434840"/>
            <a:ext cx="1920240" cy="594360"/>
          </a:xfrm>
          <a:prstGeom prst="rect">
            <a:avLst/>
          </a:prstGeom>
          <a:solidFill>
            <a:srgbClr val="1A2D55"/>
          </a:solidFill>
          <a:ln w="12700">
            <a:solidFill>
              <a:srgbClr val="2A3D7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675120" y="4453128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65%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6675120" y="47274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Renewal Filers Late or Lapsed</a:t>
            </a:r>
            <a:endParaRPr lang="en-US" sz="700" dirty="0"/>
          </a:p>
        </p:txBody>
      </p:sp>
      <p:sp>
        <p:nvSpPr>
          <p:cNvPr id="19" name="Text 17"/>
          <p:cNvSpPr/>
          <p:nvPr/>
        </p:nvSpPr>
        <p:spPr>
          <a:xfrm>
            <a:off x="457200" y="4892040"/>
            <a:ext cx="8229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April 2026 | Prepared for internal OET review</a:t>
            </a:r>
            <a:endParaRPr lang="en-US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 FLOW — FILING PICTURE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Files &amp; When: Application Mix and Renewal Timeliness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graphicFrame>
        <p:nvGraphicFramePr>
          <p:cNvPr id="5" name="Chart 0" descr=""/>
          <p:cNvGraphicFramePr/>
          <p:nvPr/>
        </p:nvGraphicFramePr>
        <p:xfrm>
          <a:off x="365760" y="914400"/>
          <a:ext cx="4023360" cy="32004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graphicFrame>
        <p:nvGraphicFramePr>
          <p:cNvPr id="6" name="Chart 1" descr=""/>
          <p:cNvGraphicFramePr/>
          <p:nvPr/>
        </p:nvGraphicFramePr>
        <p:xfrm>
          <a:off x="4572000" y="914400"/>
          <a:ext cx="4206240" cy="32004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7" name="Text 3"/>
          <p:cNvSpPr/>
          <p:nvPr/>
        </p:nvSpPr>
        <p:spPr>
          <a:xfrm>
            <a:off x="365760" y="425196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i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65% of renewal filers are late or lapsed. No automated expiration reminders exist — the RSS feed fires on grants only, not upcoming expirations.</a:t>
            </a:r>
            <a:endParaRPr lang="en-US" sz="9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 FLOW — STAFF BURDEN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35% of Help Desk Inquiries Are Avoidable System Failures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graphicFrame>
        <p:nvGraphicFramePr>
          <p:cNvPr id="5" name="Chart 0" descr=""/>
          <p:cNvGraphicFramePr/>
          <p:nvPr/>
        </p:nvGraphicFramePr>
        <p:xfrm>
          <a:off x="365760" y="914400"/>
          <a:ext cx="4023360" cy="32918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6" name="Shape 3"/>
          <p:cNvSpPr/>
          <p:nvPr/>
        </p:nvSpPr>
        <p:spPr>
          <a:xfrm>
            <a:off x="4663440" y="960120"/>
            <a:ext cx="4114800" cy="1051560"/>
          </a:xfrm>
          <a:prstGeom prst="rect">
            <a:avLst/>
          </a:prstGeom>
          <a:solidFill>
            <a:srgbClr val="FFFFFF"/>
          </a:solidFill>
          <a:ln w="1905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4754880" y="1005840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~20%</a:t>
            </a:r>
            <a:endParaRPr lang="en-US" sz="2600" dirty="0"/>
          </a:p>
        </p:txBody>
      </p:sp>
      <p:sp>
        <p:nvSpPr>
          <p:cNvPr id="8" name="Text 5"/>
          <p:cNvSpPr/>
          <p:nvPr/>
        </p:nvSpPr>
        <p:spPr>
          <a:xfrm>
            <a:off x="5532120" y="100584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 questions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4754880" y="1490472"/>
            <a:ext cx="3886200" cy="4754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applicant-facing status dashboard. Every applicant whose application shows "Pending" has no way to know if it's been seen, routed, or is waiting on coordination.</a:t>
            </a:r>
            <a:endParaRPr lang="en-US" sz="800" dirty="0"/>
          </a:p>
        </p:txBody>
      </p:sp>
      <p:sp>
        <p:nvSpPr>
          <p:cNvPr id="10" name="Shape 7"/>
          <p:cNvSpPr/>
          <p:nvPr/>
        </p:nvSpPr>
        <p:spPr>
          <a:xfrm>
            <a:off x="4663440" y="2148840"/>
            <a:ext cx="4114800" cy="1051560"/>
          </a:xfrm>
          <a:prstGeom prst="rect">
            <a:avLst/>
          </a:prstGeom>
          <a:solidFill>
            <a:srgbClr val="FFFFFF"/>
          </a:solidFill>
          <a:ln w="19050">
            <a:solidFill>
              <a:srgbClr val="D9770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4754880" y="2194560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~15%</a:t>
            </a:r>
            <a:endParaRPr lang="en-US" sz="2600" dirty="0"/>
          </a:p>
        </p:txBody>
      </p:sp>
      <p:sp>
        <p:nvSpPr>
          <p:cNvPr id="12" name="Text 9"/>
          <p:cNvSpPr/>
          <p:nvPr/>
        </p:nvSpPr>
        <p:spPr>
          <a:xfrm>
            <a:off x="5532120" y="219456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Website filing issues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4754880" y="2679192"/>
            <a:ext cx="3886200" cy="4754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loss wipes form data. No draft save. Single-session requirement. Full-page reloads. Browser caching failures.</a:t>
            </a:r>
            <a:endParaRPr lang="en-US" sz="800" dirty="0"/>
          </a:p>
        </p:txBody>
      </p:sp>
      <p:sp>
        <p:nvSpPr>
          <p:cNvPr id="14" name="Shape 11"/>
          <p:cNvSpPr/>
          <p:nvPr/>
        </p:nvSpPr>
        <p:spPr>
          <a:xfrm>
            <a:off x="4663440" y="3337560"/>
            <a:ext cx="4114800" cy="1051560"/>
          </a:xfrm>
          <a:prstGeom prst="rect">
            <a:avLst/>
          </a:prstGeom>
          <a:solidFill>
            <a:srgbClr val="FFFFFF"/>
          </a:solidFill>
          <a:ln w="1905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5" name="Text 12"/>
          <p:cNvSpPr/>
          <p:nvPr/>
        </p:nvSpPr>
        <p:spPr>
          <a:xfrm>
            <a:off x="4754880" y="3383280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35%</a:t>
            </a:r>
            <a:endParaRPr lang="en-US" sz="2600" dirty="0"/>
          </a:p>
        </p:txBody>
      </p:sp>
      <p:sp>
        <p:nvSpPr>
          <p:cNvPr id="16" name="Text 13"/>
          <p:cNvSpPr/>
          <p:nvPr/>
        </p:nvSpPr>
        <p:spPr>
          <a:xfrm>
            <a:off x="5532120" y="338328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avoidable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4754880" y="3867912"/>
            <a:ext cx="3886200" cy="4754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570+ pending, ~114 status emails and ~85 filing issue emails that staff must handle manually — for every cohort in queue.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PAIN POINTS — SCORED REGISTER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12 Pain Points by Combined Score (Delay + Urgency)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graphicFrame>
        <p:nvGraphicFramePr>
          <p:cNvPr id="1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914400"/>
          <a:ext cx="8595360" cy="3931920"/>
        </p:xfrm>
        <a:graphic>
          <a:graphicData uri="http://schemas.openxmlformats.org/drawingml/2006/table">
            <a:tbl>
              <a:tblPr/>
              <a:tblGrid>
                <a:gridCol w="274320"/>
                <a:gridCol w="2926080"/>
                <a:gridCol w="822960"/>
                <a:gridCol w="1371600"/>
                <a:gridCol w="502920"/>
                <a:gridCol w="502920"/>
                <a:gridCol w="640080"/>
              </a:tblGrid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Pain Point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Reported By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Systems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Delay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Score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Combined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Receiver parameters manually entered into OFACS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Web Form, ELS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DC262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Correspondence manually uploaded from Zendesk/Email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ZenDesk, Email, ELS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DC262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19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Form lacks conditionally mandatory fields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Web Form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DC262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17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ELS → OFACS parameter transfer errors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ELS, OFACS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coordination status visible to applicant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Both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ELS, Web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14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D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auto allocation/incumbent check on form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External DB, Web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13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Form across multiple pages causes browser failures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Applicant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Web Form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Amendments in interagency coordination break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Web, ELS, OFACS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Alternative frequencies not rejected at filing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Web, ELS, OFACS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renewal / expiration reminders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Web Form, ELS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11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Oppositions not flagged automatically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Web Form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11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Form doesn't warn of likely coordination path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Web, External DB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800" b="1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11</a:t>
                      </a:r>
                      <a:endParaRPr lang="en-US" sz="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38100" marR="38100" marT="38100" marB="38100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PAIN POINTS — MAPPED TO SYSTEM LAYERS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Pain Points Live: Three Distinct Failure Zones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74320" y="960120"/>
            <a:ext cx="2606040" cy="38404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74320" y="960120"/>
            <a:ext cx="260604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ZONE 1: Form / Front-End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274320" y="1344168"/>
            <a:ext cx="2606040" cy="3474720"/>
          </a:xfrm>
          <a:prstGeom prst="rect">
            <a:avLst/>
          </a:prstGeom>
          <a:solidFill>
            <a:srgbClr val="FFFFFF"/>
          </a:solidFill>
          <a:ln w="19050">
            <a:solidFill>
              <a:srgbClr val="D9770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5760" y="1508760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#3 Conditional mandatory fields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365760" y="2075688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#5 Status visibility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365760" y="2642616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#7 Single-page form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365760" y="3209544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#10 Expiration reminders</a:t>
            </a:r>
            <a:endParaRPr lang="en-US" sz="950" dirty="0"/>
          </a:p>
        </p:txBody>
      </p:sp>
      <p:sp>
        <p:nvSpPr>
          <p:cNvPr id="12" name="Text 10"/>
          <p:cNvSpPr/>
          <p:nvPr/>
        </p:nvSpPr>
        <p:spPr>
          <a:xfrm>
            <a:off x="365760" y="3776472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#12 Coordination pre-warning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3154680" y="960120"/>
            <a:ext cx="2606040" cy="384048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154680" y="960120"/>
            <a:ext cx="260604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ZONE 2: ELS ↔ OFACS Integration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3154680" y="1344168"/>
            <a:ext cx="2606040" cy="3474720"/>
          </a:xfrm>
          <a:prstGeom prst="rect">
            <a:avLst/>
          </a:prstGeom>
          <a:solidFill>
            <a:srgbClr val="FFFFFF"/>
          </a:solidFill>
          <a:ln w="19050">
            <a:solidFill>
              <a:srgbClr val="3B82F6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246120" y="1508760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#1 Receiver param entry (manual)</a:t>
            </a:r>
            <a:endParaRPr lang="en-US" sz="950" dirty="0"/>
          </a:p>
        </p:txBody>
      </p:sp>
      <p:sp>
        <p:nvSpPr>
          <p:cNvPr id="17" name="Text 15"/>
          <p:cNvSpPr/>
          <p:nvPr/>
        </p:nvSpPr>
        <p:spPr>
          <a:xfrm>
            <a:off x="3246120" y="2075688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#4 Parameter transfer errors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3246120" y="2642616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#8 Amendment propagation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3246120" y="3209544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#9 Alt-frequency rejection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3246120" y="3776472"/>
            <a:ext cx="242316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#16 Part 15 bypass logic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6035040" y="960120"/>
            <a:ext cx="2788920" cy="384048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035040" y="960120"/>
            <a:ext cx="278892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ZONE 3: External Integration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6035040" y="1344168"/>
            <a:ext cx="2788920" cy="3474720"/>
          </a:xfrm>
          <a:prstGeom prst="rect">
            <a:avLst/>
          </a:prstGeom>
          <a:solidFill>
            <a:srgbClr val="FFFFFF"/>
          </a:solidFill>
          <a:ln w="19050">
            <a:solidFill>
              <a:srgbClr val="3B82F6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126480" y="1508760"/>
            <a:ext cx="260604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#2 Correspondence upload (manual)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6126480" y="2075688"/>
            <a:ext cx="260604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#6 Incumbent/allocation check</a:t>
            </a:r>
            <a:endParaRPr lang="en-US" sz="950" dirty="0"/>
          </a:p>
        </p:txBody>
      </p:sp>
      <p:sp>
        <p:nvSpPr>
          <p:cNvPr id="26" name="Text 24"/>
          <p:cNvSpPr/>
          <p:nvPr/>
        </p:nvSpPr>
        <p:spPr>
          <a:xfrm>
            <a:off x="6126480" y="2642616"/>
            <a:ext cx="260604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#11 Opposition detection</a:t>
            </a:r>
            <a:endParaRPr lang="en-US" sz="950" dirty="0"/>
          </a:p>
        </p:txBody>
      </p:sp>
      <p:sp>
        <p:nvSpPr>
          <p:cNvPr id="27" name="Text 25"/>
          <p:cNvSpPr/>
          <p:nvPr/>
        </p:nvSpPr>
        <p:spPr>
          <a:xfrm>
            <a:off x="6126480" y="3209544"/>
            <a:ext cx="260604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#15 CORES automation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6126480" y="3776472"/>
            <a:ext cx="260604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#13 Reporting &amp; metrics</a:t>
            </a:r>
            <a:endParaRPr lang="en-US" sz="950" dirty="0"/>
          </a:p>
        </p:txBody>
      </p:sp>
      <p:sp>
        <p:nvSpPr>
          <p:cNvPr id="29" name="Text 27"/>
          <p:cNvSpPr/>
          <p:nvPr/>
        </p:nvSpPr>
        <p:spPr>
          <a:xfrm>
            <a:off x="274320" y="4645152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i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OFACS appears in 3 of the top 9 items. The ELS → OFACS handoff is a systemic integration failure, not isolated bugs.</a:t>
            </a:r>
            <a:endParaRPr lang="en-US" sz="9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RECOMMENDATIONS — TIER 1: HIGHEST LEVERAGE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Tier 1: Reduce External Hold Time (Directly Cuts Cycle Time)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74320" y="960120"/>
            <a:ext cx="4114800" cy="1627632"/>
          </a:xfrm>
          <a:prstGeom prst="rect">
            <a:avLst/>
          </a:prstGeom>
          <a:solidFill>
            <a:srgbClr val="FFFFFF"/>
          </a:solidFill>
          <a:ln w="25400">
            <a:solidFill>
              <a:srgbClr val="16A34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274320" y="960120"/>
            <a:ext cx="384048" cy="1627632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74320" y="960120"/>
            <a:ext cx="384048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731520" y="1033272"/>
            <a:ext cx="3520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 ATC/FAA pre-coordination at filing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1380744"/>
            <a:ext cx="3520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 Front-End · ~2 weeks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731520" y="1600200"/>
            <a:ext cx="3520440" cy="89611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Frequency band → static lookup → show required document before submit. Eliminates 16.4% of all back-to-applicant delays. No backend changes.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4617720" y="960120"/>
            <a:ext cx="4114800" cy="1627632"/>
          </a:xfrm>
          <a:prstGeom prst="rect">
            <a:avLst/>
          </a:prstGeom>
          <a:solidFill>
            <a:srgbClr val="FFFFFF"/>
          </a:solidFill>
          <a:ln w="25400">
            <a:solidFill>
              <a:srgbClr val="16A34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617720" y="960120"/>
            <a:ext cx="384048" cy="1627632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17720" y="960120"/>
            <a:ext cx="384048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5074920" y="1033272"/>
            <a:ext cx="3520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likely coordination pathway on form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5074920" y="1380744"/>
            <a:ext cx="3520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 Front-End · ~1 month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5074920" y="1600200"/>
            <a:ext cx="3520440" cy="89611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Display "this application will likely be reviewed by FASC / Space Bureau" based on frequency + service type. Sets expectations, reduces incomplete filings.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274320" y="2743200"/>
            <a:ext cx="4114800" cy="1627632"/>
          </a:xfrm>
          <a:prstGeom prst="rect">
            <a:avLst/>
          </a:prstGeom>
          <a:solidFill>
            <a:srgbClr val="FFFFFF"/>
          </a:solidFill>
          <a:ln w="25400">
            <a:solidFill>
              <a:srgbClr val="3B82F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274320" y="2743200"/>
            <a:ext cx="384048" cy="1627632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274320" y="2743200"/>
            <a:ext cx="384048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731520" y="2816352"/>
            <a:ext cx="3520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Conditional mandatory fields (Pain Point #3)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731520" y="3163824"/>
            <a:ext cx="3520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 Front-End · ~1 month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731520" y="3383280"/>
            <a:ext cx="3520440" cy="89611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Fields that are always required for specific use cases (Power type, emission designator for FASC-bound applications) shown as required at field entry, not at submission. Reduces "back to applicant" for incomplete filings.</a:t>
            </a:r>
            <a:endParaRPr lang="en-US" sz="850" dirty="0"/>
          </a:p>
        </p:txBody>
      </p:sp>
      <p:sp>
        <p:nvSpPr>
          <p:cNvPr id="23" name="Shape 21"/>
          <p:cNvSpPr/>
          <p:nvPr/>
        </p:nvSpPr>
        <p:spPr>
          <a:xfrm>
            <a:off x="4617720" y="2743200"/>
            <a:ext cx="4114800" cy="1627632"/>
          </a:xfrm>
          <a:prstGeom prst="rect">
            <a:avLst/>
          </a:prstGeom>
          <a:solidFill>
            <a:srgbClr val="FFFFFF"/>
          </a:solidFill>
          <a:ln w="25400">
            <a:solidFill>
              <a:srgbClr val="D9770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4617720" y="2743200"/>
            <a:ext cx="384048" cy="162763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4617720" y="2743200"/>
            <a:ext cx="384048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5074920" y="2816352"/>
            <a:ext cx="3520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Fix ELS → OFACS parameter transfer (Pain Point #4)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5074920" y="3163824"/>
            <a:ext cx="3520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2 API · ~3 months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5074920" y="3383280"/>
            <a:ext cx="3520440" cy="89611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Parameters passed to OFACS are incorrect/incomplete — staff manually re-enter. Affects 58.27% of applications that hit FASC. Requires backend integration work.</a:t>
            </a:r>
            <a:endParaRPr lang="en-US" sz="8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RECOMMENDATIONS — TIER 2: REDUCE APPLICANT INQUIRY LOAD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Tier 2: Free Staff Time by Eliminating Avoidable Inquiries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74320" y="960120"/>
            <a:ext cx="4114800" cy="1627632"/>
          </a:xfrm>
          <a:prstGeom prst="rect">
            <a:avLst/>
          </a:prstGeom>
          <a:solidFill>
            <a:srgbClr val="FFFFFF"/>
          </a:solidFill>
          <a:ln w="25400">
            <a:solidFill>
              <a:srgbClr val="3B82F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274320" y="960120"/>
            <a:ext cx="384048" cy="1627632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74320" y="960120"/>
            <a:ext cx="384048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731520" y="1033272"/>
            <a:ext cx="3520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Granular applicant-facing status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1380744"/>
            <a:ext cx="3520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2 API · ~2 months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731520" y="1600200"/>
            <a:ext cx="3520440" cy="89611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Replace "Pending" with actual routing state: "Under OET review," "At FASC — interagency coordination," "Awaiting applicant response." Eliminates ~20% of inquiry volume.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4617720" y="960120"/>
            <a:ext cx="4114800" cy="1627632"/>
          </a:xfrm>
          <a:prstGeom prst="rect">
            <a:avLst/>
          </a:prstGeom>
          <a:solidFill>
            <a:srgbClr val="FFFFFF"/>
          </a:solidFill>
          <a:ln w="25400">
            <a:solidFill>
              <a:srgbClr val="16A34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617720" y="960120"/>
            <a:ext cx="384048" cy="1627632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17720" y="960120"/>
            <a:ext cx="384048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5074920" y="1033272"/>
            <a:ext cx="3520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Expiration reminder emails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5074920" y="1380744"/>
            <a:ext cx="3520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 Email Trigger · ~2 weeks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5074920" y="1600200"/>
            <a:ext cx="3520440" cy="89611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Send automated emails at 90, 60, and 30 days before license expiration. 65% of renewal filers are currently late or lapsed. No renewal system logic changes needed — just a scheduled query + email.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274320" y="2743200"/>
            <a:ext cx="4114800" cy="1627632"/>
          </a:xfrm>
          <a:prstGeom prst="rect">
            <a:avLst/>
          </a:prstGeom>
          <a:solidFill>
            <a:srgbClr val="FFFFFF"/>
          </a:solidFill>
          <a:ln w="25400">
            <a:solidFill>
              <a:srgbClr val="D9770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274320" y="2743200"/>
            <a:ext cx="384048" cy="162763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274320" y="2743200"/>
            <a:ext cx="384048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731520" y="2816352"/>
            <a:ext cx="3520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Single-page form (or robust draft save)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731520" y="3163824"/>
            <a:ext cx="3520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 Front-End · ~1–2 months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731520" y="3383280"/>
            <a:ext cx="3520440" cy="89611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 Form 442 / STA to a single scrollable page (or implement session-resilient draft save). Eliminates ~15% of inquiry volume from session loss / browser failures.</a:t>
            </a:r>
            <a:endParaRPr lang="en-US" sz="850" dirty="0"/>
          </a:p>
        </p:txBody>
      </p:sp>
      <p:sp>
        <p:nvSpPr>
          <p:cNvPr id="23" name="Shape 21"/>
          <p:cNvSpPr/>
          <p:nvPr/>
        </p:nvSpPr>
        <p:spPr>
          <a:xfrm>
            <a:off x="4617720" y="2743200"/>
            <a:ext cx="4114800" cy="1627632"/>
          </a:xfrm>
          <a:prstGeom prst="rect">
            <a:avLst/>
          </a:prstGeom>
          <a:solidFill>
            <a:srgbClr val="FFFFFF"/>
          </a:solidFill>
          <a:ln w="2540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4617720" y="2743200"/>
            <a:ext cx="384048" cy="1627632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4617720" y="2743200"/>
            <a:ext cx="384048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5074920" y="2816352"/>
            <a:ext cx="3520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 Zendesk → ELS correspondence upload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5074920" y="3163824"/>
            <a:ext cx="3520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2 Integration · ~3 months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5074920" y="3383280"/>
            <a:ext cx="3520440" cy="89611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Pain Point #2, combined score 19. Staff currently download from Zendesk and manually upload to ELS. A webhook or API integration eliminates this entirely. High delay + urgency score.</a:t>
            </a:r>
            <a:endParaRPr lang="en-US" sz="8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RECOMMENDATIONS — TIER 3: MODERNIZATION PATH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Levels of Modernization: Pick the Scope That Fits the Budget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74320" y="960120"/>
            <a:ext cx="2788920" cy="64008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74320" y="960120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 · 2–3 months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274320" y="1261872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Front-End Shim</a:t>
            </a:r>
            <a:endParaRPr lang="en-US" sz="950" dirty="0"/>
          </a:p>
        </p:txBody>
      </p:sp>
      <p:sp>
        <p:nvSpPr>
          <p:cNvPr id="8" name="Shape 6"/>
          <p:cNvSpPr/>
          <p:nvPr/>
        </p:nvSpPr>
        <p:spPr>
          <a:xfrm>
            <a:off x="274320" y="1600200"/>
            <a:ext cx="2788920" cy="3200400"/>
          </a:xfrm>
          <a:prstGeom prst="rect">
            <a:avLst/>
          </a:prstGeom>
          <a:solidFill>
            <a:srgbClr val="FFFFFF"/>
          </a:solidFill>
          <a:ln w="19050">
            <a:solidFill>
              <a:srgbClr val="16A34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1664208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FCC Design Standards compliance (Bootstrap 3.3.5)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65760" y="2157984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Single-page / draft-save form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365760" y="2651760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Conditional mandatory fields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65760" y="3145536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ATC/FAA pre-coordination flags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365760" y="3639312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Expiration reminder emails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65760" y="4133088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Zero backend changes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3200400" y="960120"/>
            <a:ext cx="2788920" cy="64008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200400" y="960120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2 · 4–6 months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200400" y="1261872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Spring Boot REST API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3200400" y="1600200"/>
            <a:ext cx="2788920" cy="3200400"/>
          </a:xfrm>
          <a:prstGeom prst="rect">
            <a:avLst/>
          </a:prstGeom>
          <a:solidFill>
            <a:srgbClr val="FFFFFF"/>
          </a:solidFill>
          <a:ln w="19050">
            <a:solidFill>
              <a:srgbClr val="3B82F6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291840" y="1664208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Java / Spring Boot API layer (org standard)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291840" y="2157984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Redis session store (replaces CF sessions)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291840" y="2651760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CSRF tokens + server-side validation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3291840" y="3145536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Applicant-facing status dashboard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3291840" y="3639312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ELS → OFACS auto parameter sync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291840" y="4133088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Zendesk integration (auto upload)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6126480" y="960120"/>
            <a:ext cx="2788920" cy="640080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126480" y="960120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3 · 12–18 months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6126480" y="1261872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Replacement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6126480" y="1600200"/>
            <a:ext cx="2788920" cy="3200400"/>
          </a:xfrm>
          <a:prstGeom prst="rect">
            <a:avLst/>
          </a:prstGeom>
          <a:solidFill>
            <a:srgbClr val="FFFFFF"/>
          </a:solidFill>
          <a:ln w="19050">
            <a:solidFill>
              <a:srgbClr val="1E2761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217920" y="1664208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Complete rewrite of ELS + OFACS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6217920" y="2157984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MSSQL migration (aligns with target stack)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6217920" y="2651760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Unified ticketing / correspondence system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217920" y="3145536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Reporting &amp; analytics dashboard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6217920" y="3639312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CORES writeback + full FRN sync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6217920" y="4133088"/>
            <a:ext cx="26060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All 24 pain points addressed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274320" y="4919472"/>
            <a:ext cx="8595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Levels are additive — Level 2 delivers all Level 1 improvements plus backend fixes. Level 1 alone has the highest ROI per dollar and addresses the most pressing user-facing issues.</a:t>
            </a:r>
            <a:endParaRPr lang="en-US" sz="8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SUMMARY &amp; NEXT STEPS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Success Looks Like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CADC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65760" y="960120"/>
            <a:ext cx="2011680" cy="1463040"/>
          </a:xfrm>
          <a:prstGeom prst="rect">
            <a:avLst/>
          </a:prstGeom>
          <a:solidFill>
            <a:srgbClr val="162050"/>
          </a:solidFill>
          <a:ln w="19050">
            <a:solidFill>
              <a:srgbClr val="16A34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65760" y="1005840"/>
            <a:ext cx="20116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16.4%</a:t>
            </a:r>
            <a:endParaRPr lang="en-US" sz="3000" dirty="0"/>
          </a:p>
        </p:txBody>
      </p:sp>
      <p:sp>
        <p:nvSpPr>
          <p:cNvPr id="8" name="Text 6"/>
          <p:cNvSpPr/>
          <p:nvPr/>
        </p:nvSpPr>
        <p:spPr>
          <a:xfrm>
            <a:off x="411480" y="1755648"/>
            <a:ext cx="1920240" cy="5943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reduction in back-to-applicant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round-trips (ATC/FAA fix)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2514600" y="960120"/>
            <a:ext cx="2011680" cy="1463040"/>
          </a:xfrm>
          <a:prstGeom prst="rect">
            <a:avLst/>
          </a:prstGeom>
          <a:solidFill>
            <a:srgbClr val="162050"/>
          </a:solidFill>
          <a:ln w="19050">
            <a:solidFill>
              <a:srgbClr val="3B82F6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514600" y="1005840"/>
            <a:ext cx="20116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~35%</a:t>
            </a:r>
            <a:endParaRPr lang="en-US" sz="3000" dirty="0"/>
          </a:p>
        </p:txBody>
      </p:sp>
      <p:sp>
        <p:nvSpPr>
          <p:cNvPr id="11" name="Text 9"/>
          <p:cNvSpPr/>
          <p:nvPr/>
        </p:nvSpPr>
        <p:spPr>
          <a:xfrm>
            <a:off x="2560320" y="1755648"/>
            <a:ext cx="1920240" cy="5943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reduction in help desk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inquiry volume (status + UX)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4663440" y="960120"/>
            <a:ext cx="2011680" cy="1463040"/>
          </a:xfrm>
          <a:prstGeom prst="rect">
            <a:avLst/>
          </a:prstGeom>
          <a:solidFill>
            <a:srgbClr val="162050"/>
          </a:solidFill>
          <a:ln w="19050">
            <a:solidFill>
              <a:srgbClr val="3B82F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63440" y="1005840"/>
            <a:ext cx="20116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65%→?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4709160" y="1755648"/>
            <a:ext cx="1920240" cy="5943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late renewals converted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timely (reminder emails)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6812280" y="960120"/>
            <a:ext cx="2011680" cy="1463040"/>
          </a:xfrm>
          <a:prstGeom prst="rect">
            <a:avLst/>
          </a:prstGeom>
          <a:solidFill>
            <a:srgbClr val="162050"/>
          </a:solidFill>
          <a:ln w="19050">
            <a:solidFill>
              <a:srgbClr val="16A34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812280" y="1005840"/>
            <a:ext cx="20116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</a:t>
            </a:r>
            <a:endParaRPr lang="en-US" sz="3000" dirty="0"/>
          </a:p>
        </p:txBody>
      </p:sp>
      <p:sp>
        <p:nvSpPr>
          <p:cNvPr id="17" name="Text 15"/>
          <p:cNvSpPr/>
          <p:nvPr/>
        </p:nvSpPr>
        <p:spPr>
          <a:xfrm>
            <a:off x="6858000" y="1755648"/>
            <a:ext cx="1920240" cy="5943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parameter re-entries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into OFACS per application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411480" y="2606040"/>
            <a:ext cx="8321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Next Steps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365760" y="3017520"/>
            <a:ext cx="347472" cy="384048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65760" y="3017520"/>
            <a:ext cx="3474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777240" y="3035808"/>
            <a:ext cx="7955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Validate ATC/FAA frequency band list with staff and implement front-end flag (Level 1, ~2 weeks)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365760" y="3511296"/>
            <a:ext cx="347472" cy="384048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365760" y="3511296"/>
            <a:ext cx="3474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777240" y="3529584"/>
            <a:ext cx="7955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 Level 2 Spring Boot API: session store, CSRF, status endpoint, OFACS parameter sync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365760" y="4005072"/>
            <a:ext cx="347472" cy="384048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65760" y="4005072"/>
            <a:ext cx="3474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777240" y="4023360"/>
            <a:ext cx="7955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Establish baseline metrics: median cycle time by application type and routing destination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365760" y="4498848"/>
            <a:ext cx="347472" cy="384048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365760" y="4498848"/>
            <a:ext cx="3474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777240" y="4517136"/>
            <a:ext cx="7955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Evaluate Zendesk → ELS webhook feasibility with FCC IT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CONTEXT: THE SCALE OF THE PROBLEM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Pending Queue Has Grown 375% While Capacity Shrank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CADCFC"/>
          </a:solidFill>
          <a:ln w="12700">
            <a:solidFill>
              <a:srgbClr val="CADCFC"/>
            </a:solidFill>
            <a:prstDash val="solid"/>
          </a:ln>
        </p:spPr>
      </p:sp>
      <p:graphicFrame>
        <p:nvGraphicFramePr>
          <p:cNvPr id="5" name="Chart 0" descr=""/>
          <p:cNvGraphicFramePr/>
          <p:nvPr/>
        </p:nvGraphicFramePr>
        <p:xfrm>
          <a:off x="457200" y="960120"/>
          <a:ext cx="5029200" cy="34747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6" name="Shape 3"/>
          <p:cNvSpPr/>
          <p:nvPr/>
        </p:nvSpPr>
        <p:spPr>
          <a:xfrm>
            <a:off x="5852160" y="1005840"/>
            <a:ext cx="3017520" cy="1005840"/>
          </a:xfrm>
          <a:prstGeom prst="rect">
            <a:avLst/>
          </a:prstGeom>
          <a:solidFill>
            <a:srgbClr val="162050"/>
          </a:solidFill>
          <a:ln w="2540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5943600" y="1051560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+375%</a:t>
            </a:r>
            <a:endParaRPr lang="en-US" sz="3200" dirty="0"/>
          </a:p>
        </p:txBody>
      </p:sp>
      <p:sp>
        <p:nvSpPr>
          <p:cNvPr id="8" name="Text 5"/>
          <p:cNvSpPr/>
          <p:nvPr/>
        </p:nvSpPr>
        <p:spPr>
          <a:xfrm>
            <a:off x="5943600" y="1536192"/>
            <a:ext cx="2834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increase in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pending applications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5852160" y="2194560"/>
            <a:ext cx="3017520" cy="1005840"/>
          </a:xfrm>
          <a:prstGeom prst="rect">
            <a:avLst/>
          </a:prstGeom>
          <a:solidFill>
            <a:srgbClr val="162050"/>
          </a:solidFill>
          <a:ln w="25400">
            <a:solidFill>
              <a:srgbClr val="D9770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5943600" y="2240280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+33%</a:t>
            </a:r>
            <a:endParaRPr lang="en-US" sz="3200" dirty="0"/>
          </a:p>
        </p:txBody>
      </p:sp>
      <p:sp>
        <p:nvSpPr>
          <p:cNvPr id="11" name="Text 8"/>
          <p:cNvSpPr/>
          <p:nvPr/>
        </p:nvSpPr>
        <p:spPr>
          <a:xfrm>
            <a:off x="5943600" y="2724912"/>
            <a:ext cx="2834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increase in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filing volume</a:t>
            </a:r>
            <a:endParaRPr lang="en-US" sz="1000" dirty="0"/>
          </a:p>
        </p:txBody>
      </p:sp>
      <p:sp>
        <p:nvSpPr>
          <p:cNvPr id="12" name="Shape 9"/>
          <p:cNvSpPr/>
          <p:nvPr/>
        </p:nvSpPr>
        <p:spPr>
          <a:xfrm>
            <a:off x="5852160" y="3383280"/>
            <a:ext cx="3017520" cy="1005840"/>
          </a:xfrm>
          <a:prstGeom prst="rect">
            <a:avLst/>
          </a:prstGeom>
          <a:solidFill>
            <a:srgbClr val="162050"/>
          </a:solidFill>
          <a:ln w="25400">
            <a:solidFill>
              <a:srgbClr val="3B82F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5943600" y="3429000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400+</a:t>
            </a:r>
            <a:endParaRPr lang="en-US" sz="3200" dirty="0"/>
          </a:p>
        </p:txBody>
      </p:sp>
      <p:sp>
        <p:nvSpPr>
          <p:cNvPr id="14" name="Text 11"/>
          <p:cNvSpPr/>
          <p:nvPr/>
        </p:nvSpPr>
        <p:spPr>
          <a:xfrm>
            <a:off x="5943600" y="3913632"/>
            <a:ext cx="2834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applications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 month (current)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365760" y="4617720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Note: A 33% volume increase alone cannot explain a 375% surge in pending. Concurrent capacity reduction is the primary driver.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CONTEXT: WHERE TIME IS SPENT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Every 1 Day OET Processes, Applications Spend 2 Days Waiting Elsewhere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CADC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457200" y="1280160"/>
            <a:ext cx="2560320" cy="201168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457200" y="1371600"/>
            <a:ext cx="25603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7200" dirty="0"/>
          </a:p>
        </p:txBody>
      </p:sp>
      <p:sp>
        <p:nvSpPr>
          <p:cNvPr id="7" name="Text 5"/>
          <p:cNvSpPr/>
          <p:nvPr/>
        </p:nvSpPr>
        <p:spPr>
          <a:xfrm>
            <a:off x="457200" y="242316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 OET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3108960" y="1463040"/>
            <a:ext cx="54864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200" b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</a:t>
            </a:r>
            <a:endParaRPr lang="en-US" sz="7200" dirty="0"/>
          </a:p>
        </p:txBody>
      </p:sp>
      <p:sp>
        <p:nvSpPr>
          <p:cNvPr id="9" name="Shape 7"/>
          <p:cNvSpPr/>
          <p:nvPr/>
        </p:nvSpPr>
        <p:spPr>
          <a:xfrm>
            <a:off x="3749040" y="1280160"/>
            <a:ext cx="4937760" cy="201168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3749040" y="1371600"/>
            <a:ext cx="49377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7200" dirty="0"/>
          </a:p>
        </p:txBody>
      </p:sp>
      <p:sp>
        <p:nvSpPr>
          <p:cNvPr id="11" name="Text 9"/>
          <p:cNvSpPr/>
          <p:nvPr/>
        </p:nvSpPr>
        <p:spPr>
          <a:xfrm>
            <a:off x="3749040" y="2423160"/>
            <a:ext cx="4937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days outside OET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(other agencies or awaiting applicant)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365760" y="3566160"/>
            <a:ext cx="8412480" cy="1005840"/>
          </a:xfrm>
          <a:prstGeom prst="rect">
            <a:avLst/>
          </a:prstGeom>
          <a:solidFill>
            <a:srgbClr val="162050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48640" y="3630168"/>
            <a:ext cx="8046720" cy="86868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implication: </a:t>
            </a:r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Speeding up internal FCC processing has limited leverage on total cycle time. The primary lever is </a:t>
            </a:r>
            <a:pPr indent="0" marL="0">
              <a:buNone/>
            </a:pPr>
            <a:r>
              <a:rPr lang="en-US" sz="11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reducing external hold time</a:t>
            </a:r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applicant round-trips, inter-agency friction, and status inquiry load.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1 OF 3: TECH LAYER — SYSTEM COMPONENTS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ELS Architecture: The Components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Applicant /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Licensee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783080" y="1234440"/>
            <a:ext cx="2103120" cy="3017520"/>
          </a:xfrm>
          <a:prstGeom prst="rect">
            <a:avLst/>
          </a:prstGeom>
          <a:solidFill>
            <a:srgbClr val="E8EFF8"/>
          </a:solidFill>
          <a:ln w="19050">
            <a:solidFill>
              <a:srgbClr val="93C5F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783080" y="1234440"/>
            <a:ext cx="21031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ELS Web System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 2.2.15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ColdFusion 8 / Java Struts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solidFill>
            <a:srgbClr val="374151"/>
          </a:solidFill>
          <a:ln w="12700">
            <a:solidFill>
              <a:srgbClr val="37415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Sybase 12.5 (DB)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Tomcat 7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OFACS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FASC — Interagency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58% · 17d</a:t>
            </a:r>
            <a:endParaRPr lang="en-US" sz="750" dirty="0"/>
          </a:p>
        </p:txBody>
      </p:sp>
      <p:sp>
        <p:nvSpPr>
          <p:cNvPr id="23" name="Shape 21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4" name="Text 22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WTB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26% · 15d</a:t>
            </a:r>
            <a:endParaRPr lang="en-US" sz="750" dirty="0"/>
          </a:p>
        </p:txBody>
      </p:sp>
      <p:sp>
        <p:nvSpPr>
          <p:cNvPr id="25" name="Shape 23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Space Bureau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15% · 9d</a:t>
            </a:r>
            <a:endParaRPr lang="en-US" sz="750" dirty="0"/>
          </a:p>
        </p:txBody>
      </p:sp>
      <p:sp>
        <p:nvSpPr>
          <p:cNvPr id="27" name="Shape 25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8" name="Text 26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PSHSB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6% · 14d</a:t>
            </a:r>
            <a:endParaRPr lang="en-US" sz="750" dirty="0"/>
          </a:p>
        </p:txBody>
      </p:sp>
      <p:sp>
        <p:nvSpPr>
          <p:cNvPr id="29" name="Shape 27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0" name="Text 28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OIA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5% · 30d</a:t>
            </a:r>
            <a:endParaRPr lang="en-US" sz="750" dirty="0"/>
          </a:p>
        </p:txBody>
      </p:sp>
      <p:sp>
        <p:nvSpPr>
          <p:cNvPr id="31" name="Shape 29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solidFill>
            <a:srgbClr val="9A3412"/>
          </a:solidFill>
          <a:ln w="12700">
            <a:solidFill>
              <a:srgbClr val="9A3412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2" name="Text 30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 to Applicant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23% · 23d</a:t>
            </a:r>
            <a:endParaRPr lang="en-US" sz="750" dirty="0"/>
          </a:p>
        </p:txBody>
      </p:sp>
      <p:sp>
        <p:nvSpPr>
          <p:cNvPr id="33" name="Shape 31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4" name="Text 32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ATC/FAA Pre-coord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16% · 14-25d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91440" y="4343400"/>
            <a:ext cx="2834640" cy="640080"/>
          </a:xfrm>
          <a:prstGeom prst="rect">
            <a:avLst/>
          </a:prstGeom>
          <a:solidFill>
            <a:srgbClr val="F0FDF4"/>
          </a:solidFill>
          <a:ln w="12700">
            <a:solidFill>
              <a:srgbClr val="86EFAC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37160" y="4370832"/>
            <a:ext cx="274320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Inboxes (3):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oettech@ · Experimental@ · ELB@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3063240" y="4343400"/>
            <a:ext cx="2606040" cy="640080"/>
          </a:xfrm>
          <a:prstGeom prst="rect">
            <a:avLst/>
          </a:prstGeom>
          <a:solidFill>
            <a:srgbClr val="FFFBEB"/>
          </a:solidFill>
          <a:ln w="12700">
            <a:solidFill>
              <a:srgbClr val="FCD34D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3108960" y="4370832"/>
            <a:ext cx="246888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Bot: post-filing pre-coord notices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(business logic lives outside ELS)</a:t>
            </a:r>
            <a:endParaRPr lang="en-US" sz="750" dirty="0"/>
          </a:p>
        </p:txBody>
      </p:sp>
      <p:sp>
        <p:nvSpPr>
          <p:cNvPr id="39" name="Text 37"/>
          <p:cNvSpPr/>
          <p:nvPr/>
        </p:nvSpPr>
        <p:spPr>
          <a:xfrm>
            <a:off x="365760" y="4773168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i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components End-of-Life  ·  Current: Solaris 10.3 / RHEL 6 / Java 1.6 / Tomcat 7 / ColdFusion 8 / Sybase 12.5  ·  Migration target: Java 1.8 / WebLogic 12 / CF 2021 / MSSQL</a:t>
            </a:r>
            <a:endParaRPr lang="en-US" sz="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1 OF 3: TECH LAYER — INTERNAL FLOW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 Flow: Application Submission &amp; Processing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Applicant /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Licensee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783080" y="1234440"/>
            <a:ext cx="2103120" cy="3017520"/>
          </a:xfrm>
          <a:prstGeom prst="rect">
            <a:avLst/>
          </a:prstGeom>
          <a:solidFill>
            <a:srgbClr val="E8EFF8"/>
          </a:solidFill>
          <a:ln w="19050">
            <a:solidFill>
              <a:srgbClr val="93C5F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783080" y="1234440"/>
            <a:ext cx="21031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ELS Web System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 2.2.15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ColdFusion 8 / Java Struts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solidFill>
            <a:srgbClr val="374151"/>
          </a:solidFill>
          <a:ln w="12700">
            <a:solidFill>
              <a:srgbClr val="37415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Sybase 12.5 (DB)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Tomcat 7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OFACS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FASC — Interagency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58% · 17d</a:t>
            </a:r>
            <a:endParaRPr lang="en-US" sz="750" dirty="0"/>
          </a:p>
        </p:txBody>
      </p:sp>
      <p:sp>
        <p:nvSpPr>
          <p:cNvPr id="23" name="Shape 21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4" name="Text 22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WTB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26% · 15d</a:t>
            </a:r>
            <a:endParaRPr lang="en-US" sz="750" dirty="0"/>
          </a:p>
        </p:txBody>
      </p:sp>
      <p:sp>
        <p:nvSpPr>
          <p:cNvPr id="25" name="Shape 23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Space Bureau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15% · 9d</a:t>
            </a:r>
            <a:endParaRPr lang="en-US" sz="750" dirty="0"/>
          </a:p>
        </p:txBody>
      </p:sp>
      <p:sp>
        <p:nvSpPr>
          <p:cNvPr id="27" name="Shape 25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8" name="Text 26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PSHSB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6% · 14d</a:t>
            </a:r>
            <a:endParaRPr lang="en-US" sz="750" dirty="0"/>
          </a:p>
        </p:txBody>
      </p:sp>
      <p:sp>
        <p:nvSpPr>
          <p:cNvPr id="29" name="Shape 27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0" name="Text 28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OIA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5% · 30d</a:t>
            </a:r>
            <a:endParaRPr lang="en-US" sz="750" dirty="0"/>
          </a:p>
        </p:txBody>
      </p:sp>
      <p:sp>
        <p:nvSpPr>
          <p:cNvPr id="31" name="Shape 29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solidFill>
            <a:srgbClr val="9A3412"/>
          </a:solidFill>
          <a:ln w="12700">
            <a:solidFill>
              <a:srgbClr val="9A3412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2" name="Text 30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 to Applicant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23% · 23d</a:t>
            </a:r>
            <a:endParaRPr lang="en-US" sz="750" dirty="0"/>
          </a:p>
        </p:txBody>
      </p:sp>
      <p:sp>
        <p:nvSpPr>
          <p:cNvPr id="33" name="Shape 31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4" name="Text 32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ATC/FAA Pre-coord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16% · 14-25d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91440" y="4343400"/>
            <a:ext cx="2834640" cy="640080"/>
          </a:xfrm>
          <a:prstGeom prst="rect">
            <a:avLst/>
          </a:prstGeom>
          <a:solidFill>
            <a:srgbClr val="F0FDF4"/>
          </a:solidFill>
          <a:ln w="12700">
            <a:solidFill>
              <a:srgbClr val="86EFAC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37160" y="4370832"/>
            <a:ext cx="274320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Inboxes (3):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oettech@ · Experimental@ · ELB@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3063240" y="4343400"/>
            <a:ext cx="2606040" cy="640080"/>
          </a:xfrm>
          <a:prstGeom prst="rect">
            <a:avLst/>
          </a:prstGeom>
          <a:solidFill>
            <a:srgbClr val="FFFBEB"/>
          </a:solidFill>
          <a:ln w="12700">
            <a:solidFill>
              <a:srgbClr val="FCD34D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3108960" y="4370832"/>
            <a:ext cx="246888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Bot: post-filing pre-coord notices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(business logic lives outside ELS)</a:t>
            </a:r>
            <a:endParaRPr lang="en-US" sz="750" dirty="0"/>
          </a:p>
        </p:txBody>
      </p:sp>
      <p:sp>
        <p:nvSpPr>
          <p:cNvPr id="39" name="Shape 37"/>
          <p:cNvSpPr/>
          <p:nvPr/>
        </p:nvSpPr>
        <p:spPr>
          <a:xfrm>
            <a:off x="1508760" y="2651760"/>
            <a:ext cx="320040" cy="0"/>
          </a:xfrm>
          <a:prstGeom prst="line">
            <a:avLst/>
          </a:prstGeom>
          <a:noFill/>
          <a:ln w="2540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0" name="Text 38"/>
          <p:cNvSpPr/>
          <p:nvPr/>
        </p:nvSpPr>
        <p:spPr>
          <a:xfrm>
            <a:off x="1508760" y="2450592"/>
            <a:ext cx="320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file / amend</a:t>
            </a:r>
            <a:endParaRPr lang="en-US" sz="750" dirty="0"/>
          </a:p>
        </p:txBody>
      </p:sp>
      <p:sp>
        <p:nvSpPr>
          <p:cNvPr id="41" name="Shape 39"/>
          <p:cNvSpPr/>
          <p:nvPr/>
        </p:nvSpPr>
        <p:spPr>
          <a:xfrm>
            <a:off x="3840480" y="2651760"/>
            <a:ext cx="411480" cy="0"/>
          </a:xfrm>
          <a:prstGeom prst="line">
            <a:avLst/>
          </a:prstGeom>
          <a:noFill/>
          <a:ln w="2540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2" name="Text 40"/>
          <p:cNvSpPr/>
          <p:nvPr/>
        </p:nvSpPr>
        <p:spPr>
          <a:xfrm>
            <a:off x="3840480" y="2450592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forward to staff</a:t>
            </a:r>
            <a:endParaRPr lang="en-US" sz="750" dirty="0"/>
          </a:p>
        </p:txBody>
      </p:sp>
      <p:sp>
        <p:nvSpPr>
          <p:cNvPr id="43" name="Shape 41"/>
          <p:cNvSpPr/>
          <p:nvPr/>
        </p:nvSpPr>
        <p:spPr>
          <a:xfrm>
            <a:off x="5029200" y="3383280"/>
            <a:ext cx="0" cy="201168"/>
          </a:xfrm>
          <a:prstGeom prst="line">
            <a:avLst/>
          </a:prstGeom>
          <a:noFill/>
          <a:ln w="19050">
            <a:solidFill>
              <a:srgbClr val="0F766E"/>
            </a:solidFill>
            <a:prstDash val="solid"/>
            <a:tailEnd type="triangle"/>
          </a:ln>
        </p:spPr>
      </p:sp>
      <p:sp>
        <p:nvSpPr>
          <p:cNvPr id="44" name="Text 42"/>
          <p:cNvSpPr/>
          <p:nvPr/>
        </p:nvSpPr>
        <p:spPr>
          <a:xfrm>
            <a:off x="5074920" y="3337560"/>
            <a:ext cx="5486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0F76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coord</a:t>
            </a:r>
            <a:endParaRPr lang="en-US" sz="700" dirty="0"/>
          </a:p>
        </p:txBody>
      </p:sp>
      <p:sp>
        <p:nvSpPr>
          <p:cNvPr id="45" name="Shape 43"/>
          <p:cNvSpPr/>
          <p:nvPr/>
        </p:nvSpPr>
        <p:spPr>
          <a:xfrm>
            <a:off x="4846320" y="3584448"/>
            <a:ext cx="0" cy="-201168"/>
          </a:xfrm>
          <a:prstGeom prst="line">
            <a:avLst/>
          </a:prstGeom>
          <a:noFill/>
          <a:ln w="12700">
            <a:solidFill>
              <a:srgbClr val="0F766E"/>
            </a:solidFill>
            <a:prstDash val="dash"/>
            <a:tailEnd type="triangle"/>
          </a:ln>
        </p:spPr>
      </p:sp>
      <p:sp>
        <p:nvSpPr>
          <p:cNvPr id="46" name="Text 44"/>
          <p:cNvSpPr/>
          <p:nvPr/>
        </p:nvSpPr>
        <p:spPr>
          <a:xfrm>
            <a:off x="365760" y="4773168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 data flows from applicant to ELS, then forwarded to OET staff. OFACS handles interagency coordination (bidirectional sync not yet automated).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2 OF 3: BUSINESS PROCESS LAYER — ROUTING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Bureau Routing: Where Applications Go After OET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Applicant /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Licensee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783080" y="1234440"/>
            <a:ext cx="2103120" cy="3017520"/>
          </a:xfrm>
          <a:prstGeom prst="rect">
            <a:avLst/>
          </a:prstGeom>
          <a:solidFill>
            <a:srgbClr val="E8EFF8"/>
          </a:solidFill>
          <a:ln w="19050">
            <a:solidFill>
              <a:srgbClr val="93C5F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783080" y="1234440"/>
            <a:ext cx="21031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ELS Web System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 2.2.15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ColdFusion 8 / Java Struts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solidFill>
            <a:srgbClr val="374151"/>
          </a:solidFill>
          <a:ln w="12700">
            <a:solidFill>
              <a:srgbClr val="37415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Sybase 12.5 (DB)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Tomcat 7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OFACS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FASC — Interagency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58% · 17d</a:t>
            </a:r>
            <a:endParaRPr lang="en-US" sz="750" dirty="0"/>
          </a:p>
        </p:txBody>
      </p:sp>
      <p:sp>
        <p:nvSpPr>
          <p:cNvPr id="23" name="Shape 21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4" name="Text 22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WTB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26% · 15d</a:t>
            </a:r>
            <a:endParaRPr lang="en-US" sz="750" dirty="0"/>
          </a:p>
        </p:txBody>
      </p:sp>
      <p:sp>
        <p:nvSpPr>
          <p:cNvPr id="25" name="Shape 23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Space Bureau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15% · 9d</a:t>
            </a:r>
            <a:endParaRPr lang="en-US" sz="750" dirty="0"/>
          </a:p>
        </p:txBody>
      </p:sp>
      <p:sp>
        <p:nvSpPr>
          <p:cNvPr id="27" name="Shape 25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8" name="Text 26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PSHSB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6% · 14d</a:t>
            </a:r>
            <a:endParaRPr lang="en-US" sz="750" dirty="0"/>
          </a:p>
        </p:txBody>
      </p:sp>
      <p:sp>
        <p:nvSpPr>
          <p:cNvPr id="29" name="Shape 27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0" name="Text 28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OIA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5% · 30d</a:t>
            </a:r>
            <a:endParaRPr lang="en-US" sz="750" dirty="0"/>
          </a:p>
        </p:txBody>
      </p:sp>
      <p:sp>
        <p:nvSpPr>
          <p:cNvPr id="31" name="Shape 29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solidFill>
            <a:srgbClr val="9A3412"/>
          </a:solidFill>
          <a:ln w="12700">
            <a:solidFill>
              <a:srgbClr val="9A3412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2" name="Text 30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 to Applicant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23% · 23d</a:t>
            </a:r>
            <a:endParaRPr lang="en-US" sz="750" dirty="0"/>
          </a:p>
        </p:txBody>
      </p:sp>
      <p:sp>
        <p:nvSpPr>
          <p:cNvPr id="33" name="Shape 31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4" name="Text 32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ATC/FAA Pre-coord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16% · 14-25d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91440" y="4343400"/>
            <a:ext cx="2834640" cy="640080"/>
          </a:xfrm>
          <a:prstGeom prst="rect">
            <a:avLst/>
          </a:prstGeom>
          <a:solidFill>
            <a:srgbClr val="F0FDF4"/>
          </a:solidFill>
          <a:ln w="12700">
            <a:solidFill>
              <a:srgbClr val="86EFAC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37160" y="4370832"/>
            <a:ext cx="274320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Inboxes (3):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oettech@ · Experimental@ · ELB@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3063240" y="4343400"/>
            <a:ext cx="2606040" cy="640080"/>
          </a:xfrm>
          <a:prstGeom prst="rect">
            <a:avLst/>
          </a:prstGeom>
          <a:solidFill>
            <a:srgbClr val="FFFBEB"/>
          </a:solidFill>
          <a:ln w="12700">
            <a:solidFill>
              <a:srgbClr val="FCD34D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3108960" y="4370832"/>
            <a:ext cx="246888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Bot: post-filing pre-coord notices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(business logic lives outside ELS)</a:t>
            </a:r>
            <a:endParaRPr lang="en-US" sz="750" dirty="0"/>
          </a:p>
        </p:txBody>
      </p:sp>
      <p:sp>
        <p:nvSpPr>
          <p:cNvPr id="39" name="Shape 37"/>
          <p:cNvSpPr/>
          <p:nvPr/>
        </p:nvSpPr>
        <p:spPr>
          <a:xfrm>
            <a:off x="1508760" y="2542032"/>
            <a:ext cx="320040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0" name="Shape 38"/>
          <p:cNvSpPr/>
          <p:nvPr/>
        </p:nvSpPr>
        <p:spPr>
          <a:xfrm>
            <a:off x="3840480" y="2542032"/>
            <a:ext cx="411480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1" name="Shape 39"/>
          <p:cNvSpPr/>
          <p:nvPr/>
        </p:nvSpPr>
        <p:spPr>
          <a:xfrm>
            <a:off x="5806440" y="2651760"/>
            <a:ext cx="502920" cy="-1531620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2" name="Shape 40"/>
          <p:cNvSpPr/>
          <p:nvPr/>
        </p:nvSpPr>
        <p:spPr>
          <a:xfrm>
            <a:off x="5806440" y="2651760"/>
            <a:ext cx="502920" cy="-918972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3" name="Shape 41"/>
          <p:cNvSpPr/>
          <p:nvPr/>
        </p:nvSpPr>
        <p:spPr>
          <a:xfrm>
            <a:off x="5806440" y="2651760"/>
            <a:ext cx="502920" cy="-306324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4" name="Shape 42"/>
          <p:cNvSpPr/>
          <p:nvPr/>
        </p:nvSpPr>
        <p:spPr>
          <a:xfrm>
            <a:off x="5806440" y="2651760"/>
            <a:ext cx="502920" cy="306324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5" name="Shape 43"/>
          <p:cNvSpPr/>
          <p:nvPr/>
        </p:nvSpPr>
        <p:spPr>
          <a:xfrm>
            <a:off x="5806440" y="2651760"/>
            <a:ext cx="502920" cy="918972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6" name="Shape 44"/>
          <p:cNvSpPr/>
          <p:nvPr/>
        </p:nvSpPr>
        <p:spPr>
          <a:xfrm>
            <a:off x="5806440" y="2651760"/>
            <a:ext cx="502920" cy="1531620"/>
          </a:xfrm>
          <a:prstGeom prst="line">
            <a:avLst/>
          </a:prstGeom>
          <a:noFill/>
          <a:ln w="15240">
            <a:solidFill>
              <a:srgbClr val="D97706"/>
            </a:solidFill>
            <a:prstDash val="solid"/>
            <a:tailEnd type="triangle"/>
          </a:ln>
        </p:spPr>
      </p:sp>
      <p:sp>
        <p:nvSpPr>
          <p:cNvPr id="47" name="Shape 45"/>
          <p:cNvSpPr/>
          <p:nvPr/>
        </p:nvSpPr>
        <p:spPr>
          <a:xfrm>
            <a:off x="5806440" y="2651760"/>
            <a:ext cx="502920" cy="2144268"/>
          </a:xfrm>
          <a:prstGeom prst="line">
            <a:avLst/>
          </a:prstGeom>
          <a:noFill/>
          <a:ln w="15240">
            <a:solidFill>
              <a:srgbClr val="DC2626"/>
            </a:solidFill>
            <a:prstDash val="solid"/>
            <a:tailEnd type="triangle"/>
          </a:ln>
        </p:spPr>
      </p:sp>
      <p:sp>
        <p:nvSpPr>
          <p:cNvPr id="48" name="Text 46"/>
          <p:cNvSpPr/>
          <p:nvPr/>
        </p:nvSpPr>
        <p:spPr>
          <a:xfrm>
            <a:off x="365760" y="4773168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Routes are not mutually exclusive — one application may hit multiple desks. Percentages show share of all applications routed to each destination.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2 OF 3: BUSINESS PROCESS LAYER — FULL LOOP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Routing Picture: Loops, OFACS, and Email Systems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Applicant /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Licensee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783080" y="1234440"/>
            <a:ext cx="2103120" cy="3017520"/>
          </a:xfrm>
          <a:prstGeom prst="rect">
            <a:avLst/>
          </a:prstGeom>
          <a:solidFill>
            <a:srgbClr val="E8EFF8"/>
          </a:solidFill>
          <a:ln w="19050">
            <a:solidFill>
              <a:srgbClr val="93C5F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783080" y="1234440"/>
            <a:ext cx="21031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ELS Web System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 2.2.15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ColdFusion 8 / Java Struts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solidFill>
            <a:srgbClr val="374151"/>
          </a:solidFill>
          <a:ln w="12700">
            <a:solidFill>
              <a:srgbClr val="37415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Sybase 12.5 (DB)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Tomcat 7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OFACS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FASC — Interagency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58% · 17d</a:t>
            </a:r>
            <a:endParaRPr lang="en-US" sz="750" dirty="0"/>
          </a:p>
        </p:txBody>
      </p:sp>
      <p:sp>
        <p:nvSpPr>
          <p:cNvPr id="23" name="Shape 21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4" name="Text 22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WTB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26% · 15d</a:t>
            </a:r>
            <a:endParaRPr lang="en-US" sz="750" dirty="0"/>
          </a:p>
        </p:txBody>
      </p:sp>
      <p:sp>
        <p:nvSpPr>
          <p:cNvPr id="25" name="Shape 23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Space Bureau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15% · 9d</a:t>
            </a:r>
            <a:endParaRPr lang="en-US" sz="750" dirty="0"/>
          </a:p>
        </p:txBody>
      </p:sp>
      <p:sp>
        <p:nvSpPr>
          <p:cNvPr id="27" name="Shape 25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8" name="Text 26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PSHSB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6% · 14d</a:t>
            </a:r>
            <a:endParaRPr lang="en-US" sz="750" dirty="0"/>
          </a:p>
        </p:txBody>
      </p:sp>
      <p:sp>
        <p:nvSpPr>
          <p:cNvPr id="29" name="Shape 27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0" name="Text 28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OIA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5% · 30d</a:t>
            </a:r>
            <a:endParaRPr lang="en-US" sz="750" dirty="0"/>
          </a:p>
        </p:txBody>
      </p:sp>
      <p:sp>
        <p:nvSpPr>
          <p:cNvPr id="31" name="Shape 29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solidFill>
            <a:srgbClr val="9A3412"/>
          </a:solidFill>
          <a:ln w="12700">
            <a:solidFill>
              <a:srgbClr val="9A3412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2" name="Text 30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 to Applicant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23% · 23d</a:t>
            </a:r>
            <a:endParaRPr lang="en-US" sz="750" dirty="0"/>
          </a:p>
        </p:txBody>
      </p:sp>
      <p:sp>
        <p:nvSpPr>
          <p:cNvPr id="33" name="Shape 31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4" name="Text 32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ATC/FAA Pre-coord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16% · 14-25d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91440" y="4343400"/>
            <a:ext cx="2834640" cy="640080"/>
          </a:xfrm>
          <a:prstGeom prst="rect">
            <a:avLst/>
          </a:prstGeom>
          <a:solidFill>
            <a:srgbClr val="F0FDF4"/>
          </a:solidFill>
          <a:ln w="12700">
            <a:solidFill>
              <a:srgbClr val="86EFAC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37160" y="4370832"/>
            <a:ext cx="274320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Inboxes (3):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oettech@ · Experimental@ · ELB@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3063240" y="4343400"/>
            <a:ext cx="2606040" cy="640080"/>
          </a:xfrm>
          <a:prstGeom prst="rect">
            <a:avLst/>
          </a:prstGeom>
          <a:solidFill>
            <a:srgbClr val="FFFBEB"/>
          </a:solidFill>
          <a:ln w="12700">
            <a:solidFill>
              <a:srgbClr val="FCD34D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3108960" y="4370832"/>
            <a:ext cx="246888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Bot: post-filing pre-coord notices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(business logic lives outside ELS)</a:t>
            </a:r>
            <a:endParaRPr lang="en-US" sz="750" dirty="0"/>
          </a:p>
        </p:txBody>
      </p:sp>
      <p:sp>
        <p:nvSpPr>
          <p:cNvPr id="39" name="Shape 37"/>
          <p:cNvSpPr/>
          <p:nvPr/>
        </p:nvSpPr>
        <p:spPr>
          <a:xfrm>
            <a:off x="1508760" y="2651760"/>
            <a:ext cx="320040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0" name="Shape 38"/>
          <p:cNvSpPr/>
          <p:nvPr/>
        </p:nvSpPr>
        <p:spPr>
          <a:xfrm>
            <a:off x="3840480" y="2651760"/>
            <a:ext cx="411480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1" name="Shape 39"/>
          <p:cNvSpPr/>
          <p:nvPr/>
        </p:nvSpPr>
        <p:spPr>
          <a:xfrm>
            <a:off x="5806440" y="2651760"/>
            <a:ext cx="502920" cy="-1531620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2" name="Shape 40"/>
          <p:cNvSpPr/>
          <p:nvPr/>
        </p:nvSpPr>
        <p:spPr>
          <a:xfrm>
            <a:off x="5806440" y="2651760"/>
            <a:ext cx="502920" cy="-918972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3" name="Shape 41"/>
          <p:cNvSpPr/>
          <p:nvPr/>
        </p:nvSpPr>
        <p:spPr>
          <a:xfrm>
            <a:off x="5806440" y="2651760"/>
            <a:ext cx="502920" cy="-306324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4" name="Shape 42"/>
          <p:cNvSpPr/>
          <p:nvPr/>
        </p:nvSpPr>
        <p:spPr>
          <a:xfrm>
            <a:off x="5806440" y="2651760"/>
            <a:ext cx="502920" cy="306324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5" name="Shape 43"/>
          <p:cNvSpPr/>
          <p:nvPr/>
        </p:nvSpPr>
        <p:spPr>
          <a:xfrm>
            <a:off x="5806440" y="2651760"/>
            <a:ext cx="502920" cy="918972"/>
          </a:xfrm>
          <a:prstGeom prst="line">
            <a:avLst/>
          </a:prstGeom>
          <a:noFill/>
          <a:ln w="15240">
            <a:solidFill>
              <a:srgbClr val="93C5FD"/>
            </a:solidFill>
            <a:prstDash val="solid"/>
            <a:tailEnd type="triangle"/>
          </a:ln>
        </p:spPr>
      </p:sp>
      <p:sp>
        <p:nvSpPr>
          <p:cNvPr id="46" name="Shape 44"/>
          <p:cNvSpPr/>
          <p:nvPr/>
        </p:nvSpPr>
        <p:spPr>
          <a:xfrm>
            <a:off x="5806440" y="2651760"/>
            <a:ext cx="502920" cy="1531620"/>
          </a:xfrm>
          <a:prstGeom prst="line">
            <a:avLst/>
          </a:prstGeom>
          <a:noFill/>
          <a:ln w="15240">
            <a:solidFill>
              <a:srgbClr val="D97706"/>
            </a:solidFill>
            <a:prstDash val="solid"/>
            <a:tailEnd type="triangle"/>
          </a:ln>
        </p:spPr>
      </p:sp>
      <p:sp>
        <p:nvSpPr>
          <p:cNvPr id="47" name="Shape 45"/>
          <p:cNvSpPr/>
          <p:nvPr/>
        </p:nvSpPr>
        <p:spPr>
          <a:xfrm>
            <a:off x="5806440" y="2651760"/>
            <a:ext cx="502920" cy="2144268"/>
          </a:xfrm>
          <a:prstGeom prst="line">
            <a:avLst/>
          </a:prstGeom>
          <a:noFill/>
          <a:ln w="15240">
            <a:solidFill>
              <a:srgbClr val="DC2626"/>
            </a:solidFill>
            <a:prstDash val="solid"/>
            <a:tailEnd type="triangle"/>
          </a:ln>
        </p:spPr>
      </p:sp>
      <p:sp>
        <p:nvSpPr>
          <p:cNvPr id="48" name="Shape 46"/>
          <p:cNvSpPr/>
          <p:nvPr/>
        </p:nvSpPr>
        <p:spPr>
          <a:xfrm>
            <a:off x="6309360" y="4183380"/>
            <a:ext cx="-4709160" cy="-1623060"/>
          </a:xfrm>
          <a:prstGeom prst="line">
            <a:avLst/>
          </a:prstGeom>
          <a:noFill/>
          <a:ln w="25400">
            <a:solidFill>
              <a:srgbClr val="D97706"/>
            </a:solidFill>
            <a:prstDash val="sysDash"/>
            <a:tailEnd type="triangle"/>
          </a:ln>
        </p:spPr>
      </p:sp>
      <p:sp>
        <p:nvSpPr>
          <p:cNvPr id="49" name="Shape 47"/>
          <p:cNvSpPr/>
          <p:nvPr/>
        </p:nvSpPr>
        <p:spPr>
          <a:xfrm>
            <a:off x="6309360" y="4796028"/>
            <a:ext cx="-4709160" cy="-2235708"/>
          </a:xfrm>
          <a:prstGeom prst="line">
            <a:avLst/>
          </a:prstGeom>
          <a:noFill/>
          <a:ln w="25400">
            <a:solidFill>
              <a:srgbClr val="DC2626"/>
            </a:solidFill>
            <a:prstDash val="sysDash"/>
            <a:tailEnd type="triangle"/>
          </a:ln>
        </p:spPr>
      </p:sp>
      <p:sp>
        <p:nvSpPr>
          <p:cNvPr id="50" name="Shape 48"/>
          <p:cNvSpPr/>
          <p:nvPr/>
        </p:nvSpPr>
        <p:spPr>
          <a:xfrm>
            <a:off x="5029200" y="3383280"/>
            <a:ext cx="0" cy="201168"/>
          </a:xfrm>
          <a:prstGeom prst="line">
            <a:avLst/>
          </a:prstGeom>
          <a:noFill/>
          <a:ln w="19050">
            <a:solidFill>
              <a:srgbClr val="0F766E"/>
            </a:solidFill>
            <a:prstDash val="solid"/>
            <a:tailEnd type="triangle"/>
          </a:ln>
        </p:spPr>
      </p:sp>
      <p:sp>
        <p:nvSpPr>
          <p:cNvPr id="51" name="Text 49"/>
          <p:cNvSpPr/>
          <p:nvPr/>
        </p:nvSpPr>
        <p:spPr>
          <a:xfrm>
            <a:off x="365760" y="4773168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Dashed arrows = application returned to applicant for more information. Each return adds median 14–25 days to total cycle time.</a:t>
            </a:r>
            <a:endParaRPr lang="en-US" sz="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3 OF 3: APPLICATION FLOW — VOLUME &amp; TIME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Volume &amp; Processing Time: Encoded by Route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91440" y="2194560"/>
            <a:ext cx="1417320" cy="914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Applicant /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Licensee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783080" y="1234440"/>
            <a:ext cx="2103120" cy="3017520"/>
          </a:xfrm>
          <a:prstGeom prst="rect">
            <a:avLst/>
          </a:prstGeom>
          <a:solidFill>
            <a:srgbClr val="E8EFF8"/>
          </a:solidFill>
          <a:ln w="19050">
            <a:solidFill>
              <a:srgbClr val="93C5F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783080" y="1234440"/>
            <a:ext cx="21031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ELS Web System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1874520" y="153619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 2.2.15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1874520" y="203911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ColdFusion 8 / Java Struts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solidFill>
            <a:srgbClr val="374151"/>
          </a:solidFill>
          <a:ln w="12700">
            <a:solidFill>
              <a:srgbClr val="37415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1874520" y="254203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Sybase 12.5 (DB)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1874520" y="3044952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Tomcat 7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4251960" y="1920240"/>
            <a:ext cx="1554480" cy="1463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4251960" y="3584448"/>
            <a:ext cx="1554480" cy="5486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OFACS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309360" y="86868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FASC — Interagency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58% · 17d</a:t>
            </a:r>
            <a:endParaRPr lang="en-US" sz="750" dirty="0"/>
          </a:p>
        </p:txBody>
      </p:sp>
      <p:sp>
        <p:nvSpPr>
          <p:cNvPr id="23" name="Shape 21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4" name="Text 22"/>
          <p:cNvSpPr/>
          <p:nvPr/>
        </p:nvSpPr>
        <p:spPr>
          <a:xfrm>
            <a:off x="6309360" y="148132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WTB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26% · 15d</a:t>
            </a:r>
            <a:endParaRPr lang="en-US" sz="750" dirty="0"/>
          </a:p>
        </p:txBody>
      </p:sp>
      <p:sp>
        <p:nvSpPr>
          <p:cNvPr id="25" name="Shape 23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6309360" y="2093976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Space Bureau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15% · 9d</a:t>
            </a:r>
            <a:endParaRPr lang="en-US" sz="750" dirty="0"/>
          </a:p>
        </p:txBody>
      </p:sp>
      <p:sp>
        <p:nvSpPr>
          <p:cNvPr id="27" name="Shape 25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28" name="Text 26"/>
          <p:cNvSpPr/>
          <p:nvPr/>
        </p:nvSpPr>
        <p:spPr>
          <a:xfrm>
            <a:off x="6309360" y="2706624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PSHSB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6% · 14d</a:t>
            </a:r>
            <a:endParaRPr lang="en-US" sz="750" dirty="0"/>
          </a:p>
        </p:txBody>
      </p:sp>
      <p:sp>
        <p:nvSpPr>
          <p:cNvPr id="29" name="Shape 27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solidFill>
            <a:srgbClr val="1E3A8A"/>
          </a:solidFill>
          <a:ln w="12700">
            <a:solidFill>
              <a:srgbClr val="1E3A8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0" name="Text 28"/>
          <p:cNvSpPr/>
          <p:nvPr/>
        </p:nvSpPr>
        <p:spPr>
          <a:xfrm>
            <a:off x="6309360" y="3319272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OIA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5% · 30d</a:t>
            </a:r>
            <a:endParaRPr lang="en-US" sz="750" dirty="0"/>
          </a:p>
        </p:txBody>
      </p:sp>
      <p:sp>
        <p:nvSpPr>
          <p:cNvPr id="31" name="Shape 29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solidFill>
            <a:srgbClr val="9A3412"/>
          </a:solidFill>
          <a:ln w="12700">
            <a:solidFill>
              <a:srgbClr val="9A3412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2" name="Text 30"/>
          <p:cNvSpPr/>
          <p:nvPr/>
        </p:nvSpPr>
        <p:spPr>
          <a:xfrm>
            <a:off x="6309360" y="3931920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 to Applicant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23% · 23d</a:t>
            </a:r>
            <a:endParaRPr lang="en-US" sz="750" dirty="0"/>
          </a:p>
        </p:txBody>
      </p:sp>
      <p:sp>
        <p:nvSpPr>
          <p:cNvPr id="33" name="Shape 31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34" name="Text 32"/>
          <p:cNvSpPr/>
          <p:nvPr/>
        </p:nvSpPr>
        <p:spPr>
          <a:xfrm>
            <a:off x="6309360" y="4544568"/>
            <a:ext cx="228600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ATC/FAA Pre-coord</a:t>
            </a:r>
            <a:endParaRPr lang="en-US" sz="750" dirty="0"/>
          </a:p>
          <a:p>
            <a:pPr algn="ctr" indent="0" marL="0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16% · 14-25d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91440" y="4343400"/>
            <a:ext cx="2834640" cy="640080"/>
          </a:xfrm>
          <a:prstGeom prst="rect">
            <a:avLst/>
          </a:prstGeom>
          <a:solidFill>
            <a:srgbClr val="F0FDF4"/>
          </a:solidFill>
          <a:ln w="12700">
            <a:solidFill>
              <a:srgbClr val="86EFAC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37160" y="4370832"/>
            <a:ext cx="274320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Inboxes (3):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oettech@ · Experimental@ · ELB@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3063240" y="4343400"/>
            <a:ext cx="2606040" cy="640080"/>
          </a:xfrm>
          <a:prstGeom prst="rect">
            <a:avLst/>
          </a:prstGeom>
          <a:solidFill>
            <a:srgbClr val="FFFBEB"/>
          </a:solidFill>
          <a:ln w="12700">
            <a:solidFill>
              <a:srgbClr val="FCD34D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3108960" y="4370832"/>
            <a:ext cx="2468880" cy="5669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Bot: post-filing pre-coord notices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924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(business logic lives outside ELS)</a:t>
            </a:r>
            <a:endParaRPr lang="en-US" sz="750" dirty="0"/>
          </a:p>
        </p:txBody>
      </p:sp>
      <p:sp>
        <p:nvSpPr>
          <p:cNvPr id="39" name="Shape 37"/>
          <p:cNvSpPr/>
          <p:nvPr/>
        </p:nvSpPr>
        <p:spPr>
          <a:xfrm>
            <a:off x="1508760" y="2651760"/>
            <a:ext cx="320040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0" name="Shape 38"/>
          <p:cNvSpPr/>
          <p:nvPr/>
        </p:nvSpPr>
        <p:spPr>
          <a:xfrm>
            <a:off x="3840480" y="2651760"/>
            <a:ext cx="411480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1" name="Shape 39"/>
          <p:cNvSpPr/>
          <p:nvPr/>
        </p:nvSpPr>
        <p:spPr>
          <a:xfrm>
            <a:off x="5806440" y="2651760"/>
            <a:ext cx="502920" cy="-1531620"/>
          </a:xfrm>
          <a:prstGeom prst="line">
            <a:avLst/>
          </a:prstGeom>
          <a:noFill/>
          <a:ln w="51562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2" name="Shape 40"/>
          <p:cNvSpPr/>
          <p:nvPr/>
        </p:nvSpPr>
        <p:spPr>
          <a:xfrm>
            <a:off x="5806440" y="2651760"/>
            <a:ext cx="502920" cy="-918972"/>
          </a:xfrm>
          <a:prstGeom prst="line">
            <a:avLst/>
          </a:prstGeom>
          <a:noFill/>
          <a:ln w="23114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3" name="Shape 41"/>
          <p:cNvSpPr/>
          <p:nvPr/>
        </p:nvSpPr>
        <p:spPr>
          <a:xfrm>
            <a:off x="5806440" y="2651760"/>
            <a:ext cx="502920" cy="-306324"/>
          </a:xfrm>
          <a:prstGeom prst="line">
            <a:avLst/>
          </a:prstGeom>
          <a:noFill/>
          <a:ln w="13335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4" name="Shape 42"/>
          <p:cNvSpPr/>
          <p:nvPr/>
        </p:nvSpPr>
        <p:spPr>
          <a:xfrm>
            <a:off x="5806440" y="2651760"/>
            <a:ext cx="502920" cy="306324"/>
          </a:xfrm>
          <a:prstGeom prst="line">
            <a:avLst/>
          </a:prstGeom>
          <a:noFill/>
          <a:ln w="1016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5" name="Shape 43"/>
          <p:cNvSpPr/>
          <p:nvPr/>
        </p:nvSpPr>
        <p:spPr>
          <a:xfrm>
            <a:off x="5806440" y="2651760"/>
            <a:ext cx="502920" cy="918972"/>
          </a:xfrm>
          <a:prstGeom prst="line">
            <a:avLst/>
          </a:prstGeom>
          <a:noFill/>
          <a:ln w="10160">
            <a:solidFill>
              <a:srgbClr val="3B82F6"/>
            </a:solidFill>
            <a:prstDash val="solid"/>
            <a:tailEnd type="triangle"/>
          </a:ln>
        </p:spPr>
      </p:sp>
      <p:sp>
        <p:nvSpPr>
          <p:cNvPr id="46" name="Shape 44"/>
          <p:cNvSpPr/>
          <p:nvPr/>
        </p:nvSpPr>
        <p:spPr>
          <a:xfrm>
            <a:off x="5806440" y="2651760"/>
            <a:ext cx="502920" cy="1531620"/>
          </a:xfrm>
          <a:prstGeom prst="line">
            <a:avLst/>
          </a:prstGeom>
          <a:noFill/>
          <a:ln w="20447">
            <a:solidFill>
              <a:srgbClr val="D97706"/>
            </a:solidFill>
            <a:prstDash val="solid"/>
            <a:tailEnd type="triangle"/>
          </a:ln>
        </p:spPr>
      </p:sp>
      <p:sp>
        <p:nvSpPr>
          <p:cNvPr id="47" name="Shape 45"/>
          <p:cNvSpPr/>
          <p:nvPr/>
        </p:nvSpPr>
        <p:spPr>
          <a:xfrm>
            <a:off x="5806440" y="2651760"/>
            <a:ext cx="502920" cy="2144268"/>
          </a:xfrm>
          <a:prstGeom prst="line">
            <a:avLst/>
          </a:prstGeom>
          <a:noFill/>
          <a:ln w="14224">
            <a:solidFill>
              <a:srgbClr val="DC2626"/>
            </a:solidFill>
            <a:prstDash val="solid"/>
            <a:tailEnd type="triangle"/>
          </a:ln>
        </p:spPr>
      </p:sp>
      <p:sp>
        <p:nvSpPr>
          <p:cNvPr id="48" name="Shape 46"/>
          <p:cNvSpPr/>
          <p:nvPr/>
        </p:nvSpPr>
        <p:spPr>
          <a:xfrm>
            <a:off x="91440" y="3200400"/>
            <a:ext cx="1417320" cy="822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137160" y="3218688"/>
            <a:ext cx="1325880" cy="365760"/>
          </a:xfrm>
          <a:prstGeom prst="rect">
            <a:avLst/>
          </a:prstGeom>
          <a:noFill/>
          <a:ln/>
        </p:spPr>
        <p:txBody>
          <a:bodyPr wrap="square" lIns="12700" tIns="12700" rIns="12700" bIns="12700" rtlCol="0" anchor="ctr"/>
          <a:lstStyle/>
          <a:p>
            <a:pPr indent="0" marL="0">
              <a:buNone/>
            </a:pPr>
            <a:r>
              <a:rPr lang="en-US" sz="6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Arrow width</a:t>
            </a:r>
            <a:endParaRPr lang="en-US" sz="650" dirty="0"/>
          </a:p>
          <a:p>
            <a:pPr indent="0" marL="0">
              <a:buNone/>
            </a:pPr>
            <a:r>
              <a:rPr lang="en-US" sz="6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% of applications</a:t>
            </a:r>
            <a:endParaRPr lang="en-US" sz="650" dirty="0"/>
          </a:p>
        </p:txBody>
      </p:sp>
      <p:sp>
        <p:nvSpPr>
          <p:cNvPr id="50" name="Shape 48"/>
          <p:cNvSpPr/>
          <p:nvPr/>
        </p:nvSpPr>
        <p:spPr>
          <a:xfrm>
            <a:off x="182880" y="3621024"/>
            <a:ext cx="548640" cy="0"/>
          </a:xfrm>
          <a:prstGeom prst="line">
            <a:avLst/>
          </a:prstGeom>
          <a:noFill/>
          <a:ln w="50800">
            <a:solidFill>
              <a:srgbClr val="3B82F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49808" y="3566160"/>
            <a:ext cx="6400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 vol</a:t>
            </a:r>
            <a:endParaRPr lang="en-US" sz="600" dirty="0"/>
          </a:p>
        </p:txBody>
      </p:sp>
      <p:sp>
        <p:nvSpPr>
          <p:cNvPr id="52" name="Shape 50"/>
          <p:cNvSpPr/>
          <p:nvPr/>
        </p:nvSpPr>
        <p:spPr>
          <a:xfrm>
            <a:off x="182880" y="3794760"/>
            <a:ext cx="548640" cy="0"/>
          </a:xfrm>
          <a:prstGeom prst="line">
            <a:avLst/>
          </a:prstGeom>
          <a:noFill/>
          <a:ln w="25400">
            <a:solidFill>
              <a:srgbClr val="D97706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749808" y="3749040"/>
            <a:ext cx="6400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 to app</a:t>
            </a:r>
            <a:endParaRPr lang="en-US" sz="600" dirty="0"/>
          </a:p>
        </p:txBody>
      </p:sp>
      <p:sp>
        <p:nvSpPr>
          <p:cNvPr id="54" name="Shape 52"/>
          <p:cNvSpPr/>
          <p:nvPr/>
        </p:nvSpPr>
        <p:spPr>
          <a:xfrm>
            <a:off x="182880" y="3977640"/>
            <a:ext cx="548640" cy="0"/>
          </a:xfrm>
          <a:prstGeom prst="line">
            <a:avLst/>
          </a:prstGeom>
          <a:noFill/>
          <a:ln w="31750">
            <a:solidFill>
              <a:srgbClr val="DC2626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749808" y="3931920"/>
            <a:ext cx="6400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preventable</a:t>
            </a:r>
            <a:endParaRPr lang="en-US" sz="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E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73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INSIGHT: PREVENTABLE DELAYS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365760" y="20116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16.4% of Applications Are Sent Back for a Requirement the System Already Knows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804672"/>
            <a:ext cx="8412480" cy="27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65760" y="960120"/>
            <a:ext cx="4389120" cy="3200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57200" y="1051560"/>
            <a:ext cx="4206240" cy="1188720"/>
          </a:xfrm>
          <a:prstGeom prst="rect">
            <a:avLst/>
          </a:prstGeom>
          <a:solidFill>
            <a:srgbClr val="FEF2F2"/>
          </a:solidFill>
          <a:ln w="19050">
            <a:solidFill>
              <a:srgbClr val="DC2626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1115568"/>
            <a:ext cx="4023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ATC pre-coordination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146304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9.26% of applications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2560320" y="1463040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 days median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548640" y="1737360"/>
            <a:ext cx="3931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 returned to applicant because a pre-coordination document was missing — a requirement that could have been flagged at filing time from a static frequency band lookup.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457200" y="2423160"/>
            <a:ext cx="4206240" cy="1188720"/>
          </a:xfrm>
          <a:prstGeom prst="rect">
            <a:avLst/>
          </a:prstGeom>
          <a:solidFill>
            <a:srgbClr val="FEF2F2"/>
          </a:solidFill>
          <a:ln w="19050">
            <a:solidFill>
              <a:srgbClr val="DC2626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48640" y="2487168"/>
            <a:ext cx="4023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FAA pre-coordination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548640" y="283464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7.18% of applications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2560320" y="2834640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days median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548640" y="3108960"/>
            <a:ext cx="3931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 returned to applicant because a pre-coordination document was missing — a requirement that could have been flagged at filing time from a static frequency band lookup.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365760" y="3886200"/>
            <a:ext cx="4389120" cy="548640"/>
          </a:xfrm>
          <a:prstGeom prst="rect">
            <a:avLst/>
          </a:prstGeom>
          <a:solidFill>
            <a:srgbClr val="FFF7ED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7200" y="3931920"/>
            <a:ext cx="4206240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Combined: 16.44% of all applications · adds 14–25 days each · fully preventable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5120640" y="960120"/>
            <a:ext cx="365760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2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5212080" y="100584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Fix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5212080" y="1417320"/>
            <a:ext cx="3429000" cy="292608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an applicant enters a frequency band in the ATC or aviation allocation table, the form displays:
</a:t>
            </a:r>
            <a:pPr indent="0" marL="0">
              <a:buNone/>
            </a:pPr>
            <a:r>
              <a:rPr lang="en-US" sz="10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"This frequency requires FAA/ATC pre-coordination. You must attach a pre-coordination document before submission."
</a:t>
            </a:r>
            <a:pPr indent="0" marL="0">
              <a:buNone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trigger is a static frequency band lookup — no ML, no APIs, no backend changes. A Level 1 front-end shim can implement this.
</a:t>
            </a:r>
            <a:pPr indent="0" marL="0">
              <a:buNone/>
            </a:pPr>
            <a:r>
              <a:rPr lang="en-US" sz="10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Estimated impact: eliminate 16.4% of "back to applicant" delays, 14–25 days per application.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FCC OET ELS — Technical Assessment &amp; Modernization Roadmap</dc:title>
  <dc:subject>PptxGenJS Presentation</dc:subject>
  <dc:creator>PptxGenJS</dc:creator>
  <cp:lastModifiedBy>PptxGenJS</cp:lastModifiedBy>
  <cp:revision>1</cp:revision>
  <dcterms:created xsi:type="dcterms:W3CDTF">2026-04-26T22:17:44Z</dcterms:created>
  <dcterms:modified xsi:type="dcterms:W3CDTF">2026-04-26T22:17:44Z</dcterms:modified>
</cp:coreProperties>
</file>