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 id="266" r:id="rId17"/>
    <p:sldId id="267" r:id="rId18"/>
    <p:sldId id="268" r:id="rId19"/>
    <p:sldId id="269" r:id="rId20"/>
    <p:sldId id="270" r:id="rId2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32" d="100"/>
          <a:sy n="132" d="100"/>
        </p:scale>
        <p:origin x="132"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title>
      <c:tx>
        <c:rich>
          <a:bodyPr/>
          <a:lstStyle/>
          <a:p>
            <a:r>
              <a:rPr sz="1100" b="1">
                <a:solidFill>
                  <a:srgbClr val="1E293B"/>
                </a:solidFill>
              </a:rPr>
              <a:t>Median disposal days, by license type</a:t>
            </a:r>
          </a:p>
        </c:rich>
      </c:tx>
      <c:layout/>
      <c:overlay val="0"/>
    </c:title>
    <c:autoTitleDeleted val="0"/>
    <c:plotArea>
      <c:barChart>
        <c:barDir val="col"/>
        <c:grouping val="clustered"/>
        <c:ser>
          <c:idx val="0"/>
          <c:order val="0"/>
          <c:tx>
            <c:strRef>
              <c:f>Sheet1!$B$1</c:f>
              <c:strCache>
                <c:ptCount val="1"/>
                <c:pt idx="0">
                  <c:v>Non-Federal frequencies only</c:v>
                </c:pt>
              </c:strCache>
            </c:strRef>
          </c:tx>
          <c:spPr>
            <a:solidFill>
              <a:srgbClr val="1A7C52"/>
            </a:solidFill>
          </c:spPr>
          <c:cat>
            <c:strRef>
              <c:f>Sheet1!$A$2:$A$4</c:f>
              <c:strCache>
                <c:ptCount val="3"/>
                <c:pt idx="0">
                  <c:v>STA</c:v>
                </c:pt>
                <c:pt idx="1">
                  <c:v>Construction
New (CN)</c:v>
                </c:pt>
                <c:pt idx="2">
                  <c:v>Program
Experimental (PL)</c:v>
                </c:pt>
              </c:strCache>
            </c:strRef>
          </c:cat>
          <c:val>
            <c:numRef>
              <c:f>Sheet1!$B$2:$B$4</c:f>
              <c:numCache>
                <c:formatCode>General</c:formatCode>
                <c:ptCount val="3"/>
                <c:pt idx="0">
                  <c:v>15</c:v>
                </c:pt>
                <c:pt idx="1">
                  <c:v>38</c:v>
                </c:pt>
                <c:pt idx="2">
                  <c:v>37</c:v>
                </c:pt>
              </c:numCache>
            </c:numRef>
          </c:val>
        </c:ser>
        <c:ser>
          <c:idx val="1"/>
          <c:order val="1"/>
          <c:tx>
            <c:strRef>
              <c:f>Sheet1!$C$1</c:f>
              <c:strCache>
                <c:ptCount val="1"/>
                <c:pt idx="0">
                  <c:v>Spans Federal + Non-Federal</c:v>
                </c:pt>
              </c:strCache>
            </c:strRef>
          </c:tx>
          <c:spPr>
            <a:solidFill>
              <a:srgbClr val="B91C1C"/>
            </a:solidFill>
          </c:spPr>
          <c:cat>
            <c:strRef>
              <c:f>Sheet1!$A$2:$A$4</c:f>
              <c:strCache>
                <c:ptCount val="3"/>
                <c:pt idx="0">
                  <c:v>STA</c:v>
                </c:pt>
                <c:pt idx="1">
                  <c:v>Construction
New (CN)</c:v>
                </c:pt>
                <c:pt idx="2">
                  <c:v>Program
Experimental (PL)</c:v>
                </c:pt>
              </c:strCache>
            </c:strRef>
          </c:cat>
          <c:val>
            <c:numRef>
              <c:f>Sheet1!$C$2:$C$4</c:f>
              <c:numCache>
                <c:formatCode>General</c:formatCode>
                <c:ptCount val="3"/>
                <c:pt idx="0">
                  <c:v>16</c:v>
                </c:pt>
                <c:pt idx="1">
                  <c:v>48</c:v>
                </c:pt>
                <c:pt idx="2">
                  <c:v>69</c:v>
                </c:pt>
              </c:numCache>
            </c:numRef>
          </c:val>
        </c:ser>
        <c:dLbls>
          <c:txPr>
            <a:bodyPr/>
            <a:lstStyle/>
            <a:p>
              <a:pPr>
                <a:defRPr sz="900" b="1"/>
              </a:pPr>
            </a:p>
          </c:txPr>
          <c:dLblPos val="outEnd"/>
          <c:showLegendKey val="0"/>
          <c:showVal val="1"/>
          <c:showCatName val="0"/>
          <c:showSerName val="0"/>
          <c:showPercent val="0"/>
          <c:showBubbleSize val="0"/>
          <c:showLeaderLines val="1"/>
        </c:dLbls>
        <c:axId val="-2068027336"/>
        <c:axId val="-2113994440"/>
      </c:barChart>
      <c:catAx>
        <c:axId val="-2068027336"/>
        <c:scaling>
          <c:orientation val="minMax"/>
        </c:scaling>
        <c:delete val="0"/>
        <c:axPos val="b"/>
        <c:majorTickMark val="out"/>
        <c:minorTickMark val="none"/>
        <c:tickLblPos val="nextTo"/>
        <c:txPr>
          <a:bodyPr/>
          <a:lstStyle/>
          <a:p>
            <a:pPr>
              <a:defRPr sz="900">
                <a:solidFill>
                  <a:srgbClr val="1E293B"/>
                </a:solidFill>
              </a:defRPr>
            </a:pPr>
          </a:p>
        </c:txPr>
        <c:crossAx val="-2113994440"/>
        <c:crosses val="autoZero"/>
        <c:auto val="1"/>
        <c:lblAlgn val="ctr"/>
        <c:lblOffset val="100"/>
        <c:noMultiLvlLbl val="0"/>
      </c:catAx>
      <c:valAx>
        <c:axId val="-2113994440"/>
        <c:scaling/>
        <c:delete val="0"/>
        <c:axPos val="l"/>
        <c:majorGridlines/>
        <c:majorTickMark val="out"/>
        <c:minorTickMark val="none"/>
        <c:tickLblPos val="nextTo"/>
        <c:txPr>
          <a:bodyPr/>
          <a:lstStyle/>
          <a:p>
            <a:pPr>
              <a:defRPr sz="900">
                <a:solidFill>
                  <a:srgbClr val="1E293B"/>
                </a:solidFill>
              </a:defRPr>
            </a:pPr>
          </a:p>
        </c:txPr>
        <c:crossAx val="-2068027336"/>
        <c:crosses val="autoZero"/>
      </c:valAx>
    </c:plotArea>
    <c:legend>
      <c:overlay val="0"/>
      <c:txPr>
        <a:bodyPr/>
        <a:lstStyle/>
        <a:p>
          <a:pPr>
            <a:defRPr sz="900"/>
          </a:pPr>
        </a:p>
      </c:txPr>
    </c:legend>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bar"/>
        <c:grouping val="stacked"/>
        <c:ser>
          <c:idx val="0"/>
          <c:order val="0"/>
          <c:tx>
            <c:strRef>
              <c:f>Sheet1!$B$1</c:f>
              <c:strCache>
                <c:ptCount val="1"/>
                <c:pt idx="0">
                  <c:v>Amendments (legitimate)</c:v>
                </c:pt>
              </c:strCache>
            </c:strRef>
          </c:tx>
          <c:spPr>
            <a:solidFill>
              <a:srgbClr val="1A7C52"/>
            </a:solidFill>
          </c:spPr>
          <c:cat>
            <c:strRef>
              <c:f>Sheet1!$A$2:$A$2</c:f>
              <c:strCache>
                <c:ptCount val="1"/>
                <c:pt idx="0">
                  <c:v> </c:v>
                </c:pt>
              </c:strCache>
            </c:strRef>
          </c:cat>
          <c:val>
            <c:numRef>
              <c:f>Sheet1!$B$2:$B$2</c:f>
              <c:numCache>
                <c:formatCode>General</c:formatCode>
                <c:ptCount val="1"/>
                <c:pt idx="0">
                  <c:v>11352</c:v>
                </c:pt>
              </c:numCache>
            </c:numRef>
          </c:val>
        </c:ser>
        <c:ser>
          <c:idx val="1"/>
          <c:order val="1"/>
          <c:tx>
            <c:strRef>
              <c:f>Sheet1!$C$1</c:f>
              <c:strCache>
                <c:ptCount val="1"/>
                <c:pt idx="0">
                  <c:v>Extensions (renewal-like)</c:v>
                </c:pt>
              </c:strCache>
            </c:strRef>
          </c:tx>
          <c:spPr>
            <a:solidFill>
              <a:srgbClr val="B86800"/>
            </a:solidFill>
          </c:spPr>
          <c:cat>
            <c:strRef>
              <c:f>Sheet1!$A$2:$A$2</c:f>
              <c:strCache>
                <c:ptCount val="1"/>
                <c:pt idx="0">
                  <c:v> </c:v>
                </c:pt>
              </c:strCache>
            </c:strRef>
          </c:cat>
          <c:val>
            <c:numRef>
              <c:f>Sheet1!$C$2:$C$2</c:f>
              <c:numCache>
                <c:formatCode>General</c:formatCode>
                <c:ptCount val="1"/>
                <c:pt idx="0">
                  <c:v>4112</c:v>
                </c:pt>
              </c:numCache>
            </c:numRef>
          </c:val>
        </c:ser>
        <c:ser>
          <c:idx val="2"/>
          <c:order val="2"/>
          <c:tx>
            <c:strRef>
              <c:f>Sheet1!$D$1</c:f>
              <c:strCache>
                <c:ptCount val="1"/>
                <c:pt idx="0">
                  <c:v>Replacements (cycling)</c:v>
                </c:pt>
              </c:strCache>
            </c:strRef>
          </c:tx>
          <c:spPr>
            <a:solidFill>
              <a:srgbClr val="B91C1C"/>
            </a:solidFill>
          </c:spPr>
          <c:cat>
            <c:strRef>
              <c:f>Sheet1!$A$2:$A$2</c:f>
              <c:strCache>
                <c:ptCount val="1"/>
                <c:pt idx="0">
                  <c:v> </c:v>
                </c:pt>
              </c:strCache>
            </c:strRef>
          </c:cat>
          <c:val>
            <c:numRef>
              <c:f>Sheet1!$D$2:$D$2</c:f>
              <c:numCache>
                <c:formatCode>General</c:formatCode>
                <c:ptCount val="1"/>
                <c:pt idx="0">
                  <c:v>3331</c:v>
                </c:pt>
              </c:numCache>
            </c:numRef>
          </c:val>
        </c:ser>
        <c:dLbls>
          <c:txPr>
            <a:bodyPr/>
            <a:lstStyle/>
            <a:p>
              <a:pPr>
                <a:defRPr sz="1000" b="1">
                  <a:solidFill>
                    <a:srgbClr val="FFFFFF"/>
                  </a:solidFill>
                </a:defRPr>
              </a:pPr>
            </a:p>
          </c:txPr>
          <c:dLblPos val="ctr"/>
          <c:showLegendKey val="0"/>
          <c:showVal val="1"/>
          <c:showCatName val="0"/>
          <c:showSerName val="0"/>
          <c:showPercent val="0"/>
          <c:showBubbleSize val="0"/>
          <c:showLeaderLines val="1"/>
        </c:dLbls>
        <c:overlap val="100"/>
        <c:axId val="-2068027336"/>
        <c:axId val="-2113994440"/>
      </c:barChart>
      <c:catAx>
        <c:axId val="-2068027336"/>
        <c:scaling>
          <c:orientation val="minMax"/>
        </c:scaling>
        <c:delete/>
        <c:axPos val="l"/>
        <c:majorTickMark val="out"/>
        <c:minorTickMark val="none"/>
        <c:tickLblPos val="nextTo"/>
        <c:crossAx val="-2113994440"/>
        <c:crosses val="autoZero"/>
        <c:auto val="1"/>
        <c:lblAlgn val="ctr"/>
        <c:lblOffset val="100"/>
        <c:noMultiLvlLbl val="0"/>
      </c:catAx>
      <c:valAx>
        <c:axId val="-2113994440"/>
        <c:scaling/>
        <c:delete/>
        <c:axPos val="b"/>
        <c:majorGridlines/>
        <c:majorTickMark val="out"/>
        <c:minorTickMark val="none"/>
        <c:tickLblPos val="nextTo"/>
        <c:crossAx val="-2068027336"/>
        <c:crosses val="autoZero"/>
      </c:valAx>
    </c:plotArea>
    <c:legend>
      <c:overlay val="0"/>
      <c:txPr>
        <a:bodyPr/>
        <a:lstStyle/>
        <a:p>
          <a:pPr>
            <a:defRPr sz="900"/>
          </a:pPr>
        </a:p>
      </c:txPr>
    </c:legend>
    <c:dispBlanksAs val="gap"/>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title>
      <c:tx>
        <c:rich>
          <a:bodyPr/>
          <a:lstStyle/>
          <a:p>
            <a:r>
              <a:rPr sz="1000" b="1">
                <a:solidFill>
                  <a:srgbClr val="1E293B"/>
                </a:solidFill>
              </a:rPr>
              <a:t>Composition of pending and active STAs</a:t>
            </a:r>
          </a:p>
        </c:rich>
      </c:tx>
      <c:layout/>
      <c:overlay val="0"/>
    </c:title>
    <c:autoTitleDeleted val="0"/>
    <c:plotArea>
      <c:barChart>
        <c:barDir val="bar"/>
        <c:grouping val="percentStacked"/>
        <c:ser>
          <c:idx val="0"/>
          <c:order val="0"/>
          <c:tx>
            <c:strRef>
              <c:f>Sheet1!$B$1</c:f>
              <c:strCache>
                <c:ptCount val="1"/>
                <c:pt idx="0">
                  <c:v>Cycling-pattern</c:v>
                </c:pt>
              </c:strCache>
            </c:strRef>
          </c:tx>
          <c:spPr>
            <a:solidFill>
              <a:srgbClr val="B91C1C"/>
            </a:solidFill>
          </c:spPr>
          <c:cat>
            <c:strRef>
              <c:f>Sheet1!$A$2:$A$3</c:f>
              <c:strCache>
                <c:ptCount val="2"/>
                <c:pt idx="0">
                  <c:v>Pending (139)</c:v>
                </c:pt>
                <c:pt idx="1">
                  <c:v>Active (131)</c:v>
                </c:pt>
              </c:strCache>
            </c:strRef>
          </c:cat>
          <c:val>
            <c:numRef>
              <c:f>Sheet1!$B$2:$B$3</c:f>
              <c:numCache>
                <c:formatCode>General</c:formatCode>
                <c:ptCount val="2"/>
                <c:pt idx="0">
                  <c:v>28</c:v>
                </c:pt>
                <c:pt idx="1">
                  <c:v>17</c:v>
                </c:pt>
              </c:numCache>
            </c:numRef>
          </c:val>
        </c:ser>
        <c:ser>
          <c:idx val="1"/>
          <c:order val="1"/>
          <c:tx>
            <c:strRef>
              <c:f>Sheet1!$C$1</c:f>
              <c:strCache>
                <c:ptCount val="1"/>
                <c:pt idx="0">
                  <c:v>Amendment-pattern</c:v>
                </c:pt>
              </c:strCache>
            </c:strRef>
          </c:tx>
          <c:spPr>
            <a:solidFill>
              <a:srgbClr val="1A7C52"/>
            </a:solidFill>
          </c:spPr>
          <c:cat>
            <c:strRef>
              <c:f>Sheet1!$A$2:$A$3</c:f>
              <c:strCache>
                <c:ptCount val="2"/>
                <c:pt idx="0">
                  <c:v>Pending (139)</c:v>
                </c:pt>
                <c:pt idx="1">
                  <c:v>Active (131)</c:v>
                </c:pt>
              </c:strCache>
            </c:strRef>
          </c:cat>
          <c:val>
            <c:numRef>
              <c:f>Sheet1!$C$2:$C$3</c:f>
              <c:numCache>
                <c:formatCode>General</c:formatCode>
                <c:ptCount val="2"/>
                <c:pt idx="0">
                  <c:v>58</c:v>
                </c:pt>
                <c:pt idx="1">
                  <c:v>74</c:v>
                </c:pt>
              </c:numCache>
            </c:numRef>
          </c:val>
        </c:ser>
        <c:ser>
          <c:idx val="2"/>
          <c:order val="2"/>
          <c:tx>
            <c:strRef>
              <c:f>Sheet1!$D$1</c:f>
              <c:strCache>
                <c:ptCount val="1"/>
                <c:pt idx="0">
                  <c:v>Short chain (&lt;=2)</c:v>
                </c:pt>
              </c:strCache>
            </c:strRef>
          </c:tx>
          <c:spPr>
            <a:solidFill>
              <a:srgbClr val="B86800"/>
            </a:solidFill>
          </c:spPr>
          <c:cat>
            <c:strRef>
              <c:f>Sheet1!$A$2:$A$3</c:f>
              <c:strCache>
                <c:ptCount val="2"/>
                <c:pt idx="0">
                  <c:v>Pending (139)</c:v>
                </c:pt>
                <c:pt idx="1">
                  <c:v>Active (131)</c:v>
                </c:pt>
              </c:strCache>
            </c:strRef>
          </c:cat>
          <c:val>
            <c:numRef>
              <c:f>Sheet1!$D$2:$D$3</c:f>
              <c:numCache>
                <c:formatCode>General</c:formatCode>
                <c:ptCount val="2"/>
                <c:pt idx="0">
                  <c:v>14</c:v>
                </c:pt>
                <c:pt idx="1">
                  <c:v>14</c:v>
                </c:pt>
              </c:numCache>
            </c:numRef>
          </c:val>
        </c:ser>
        <c:ser>
          <c:idx val="3"/>
          <c:order val="3"/>
          <c:tx>
            <c:strRef>
              <c:f>Sheet1!$E$1</c:f>
              <c:strCache>
                <c:ptCount val="1"/>
                <c:pt idx="0">
                  <c:v>Isolated</c:v>
                </c:pt>
              </c:strCache>
            </c:strRef>
          </c:tx>
          <c:spPr>
            <a:solidFill>
              <a:srgbClr val="64748B"/>
            </a:solidFill>
          </c:spPr>
          <c:cat>
            <c:strRef>
              <c:f>Sheet1!$A$2:$A$3</c:f>
              <c:strCache>
                <c:ptCount val="2"/>
                <c:pt idx="0">
                  <c:v>Pending (139)</c:v>
                </c:pt>
                <c:pt idx="1">
                  <c:v>Active (131)</c:v>
                </c:pt>
              </c:strCache>
            </c:strRef>
          </c:cat>
          <c:val>
            <c:numRef>
              <c:f>Sheet1!$E$2:$E$3</c:f>
              <c:numCache>
                <c:formatCode>General</c:formatCode>
                <c:ptCount val="2"/>
                <c:pt idx="0">
                  <c:v>39</c:v>
                </c:pt>
                <c:pt idx="1">
                  <c:v>26</c:v>
                </c:pt>
              </c:numCache>
            </c:numRef>
          </c:val>
        </c:ser>
        <c:dLbls>
          <c:txPr>
            <a:bodyPr/>
            <a:lstStyle/>
            <a:p>
              <a:pPr>
                <a:defRPr sz="900" b="1">
                  <a:solidFill>
                    <a:srgbClr val="FFFFFF"/>
                  </a:solidFill>
                </a:defRPr>
              </a:pPr>
            </a:p>
          </c:txPr>
          <c:dLblPos val="ctr"/>
          <c:showLegendKey val="0"/>
          <c:showVal val="1"/>
          <c:showCatName val="0"/>
          <c:showSerName val="0"/>
          <c:showPercent val="0"/>
          <c:showBubbleSize val="0"/>
          <c:showLeaderLines val="1"/>
        </c:dLbls>
        <c:overlap val="100"/>
        <c:axId val="-2068027336"/>
        <c:axId val="-2113994440"/>
      </c:barChart>
      <c:catAx>
        <c:axId val="-2068027336"/>
        <c:scaling>
          <c:orientation val="minMax"/>
        </c:scaling>
        <c:delete val="0"/>
        <c:axPos val="l"/>
        <c:majorTickMark val="out"/>
        <c:minorTickMark val="none"/>
        <c:tickLblPos val="nextTo"/>
        <c:txPr>
          <a:bodyPr/>
          <a:lstStyle/>
          <a:p>
            <a:pPr>
              <a:defRPr sz="900" b="1"/>
            </a:pPr>
          </a:p>
        </c:txPr>
        <c:crossAx val="-2113994440"/>
        <c:crosses val="autoZero"/>
        <c:auto val="1"/>
        <c:lblAlgn val="ctr"/>
        <c:lblOffset val="100"/>
        <c:noMultiLvlLbl val="0"/>
      </c:catAx>
      <c:valAx>
        <c:axId val="-2113994440"/>
        <c:scaling/>
        <c:delete val="0"/>
        <c:axPos val="b"/>
        <c:majorGridlines/>
        <c:majorTickMark val="out"/>
        <c:minorTickMark val="none"/>
        <c:tickLblPos val="nextTo"/>
        <c:txPr>
          <a:bodyPr/>
          <a:lstStyle/>
          <a:p>
            <a:pPr>
              <a:defRPr sz="800"/>
            </a:pPr>
          </a:p>
        </c:txPr>
        <c:crossAx val="-2068027336"/>
        <c:crosses val="autoZero"/>
      </c:valAx>
    </c:plotArea>
    <c:legend>
      <c:overlay val="0"/>
      <c:txPr>
        <a:bodyPr/>
        <a:lstStyle/>
        <a:p>
          <a:pPr>
            <a:defRPr sz="900"/>
          </a:pPr>
        </a:p>
      </c:txPr>
    </c:legend>
    <c:dispBlanksAs val="gap"/>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3037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3B82F6"/>
          </a:solidFill>
          <a:ln/>
        </p:spPr>
        <p:txBody>
          <a:bodyPr/>
          <a:lstStyle/>
          <a:p>
            <a:endParaRPr lang="en-US"/>
          </a:p>
        </p:txBody>
      </p:sp>
      <p:sp>
        <p:nvSpPr>
          <p:cNvPr id="3" name="Text 1"/>
          <p:cNvSpPr/>
          <p:nvPr/>
        </p:nvSpPr>
        <p:spPr>
          <a:xfrm>
            <a:off x="457200" y="1371600"/>
            <a:ext cx="8229600" cy="1005840"/>
          </a:xfrm>
          <a:prstGeom prst="rect">
            <a:avLst/>
          </a:prstGeom>
          <a:noFill/>
          <a:ln/>
        </p:spPr>
        <p:txBody>
          <a:bodyPr wrap="square" lIns="0" tIns="0" rIns="0" bIns="0" rtlCol="0" anchor="ctr"/>
          <a:lstStyle/>
          <a:p>
            <a:pPr marL="0" indent="0">
              <a:buNone/>
            </a:pPr>
            <a:r>
              <a:rPr lang="en-US" sz="4200" b="1" dirty="0">
                <a:solidFill>
                  <a:srgbClr val="FFFFFF"/>
                </a:solidFill>
                <a:latin typeface="Calibri" pitchFamily="34" charset="0"/>
                <a:ea typeface="Calibri" pitchFamily="34" charset="-122"/>
                <a:cs typeface="Calibri" pitchFamily="34" charset="-120"/>
              </a:rPr>
              <a:t>ELS Get Well Plan</a:t>
            </a:r>
            <a:endParaRPr lang="en-US" sz="4200" dirty="0"/>
          </a:p>
        </p:txBody>
      </p:sp>
      <p:sp>
        <p:nvSpPr>
          <p:cNvPr id="4" name="Text 2"/>
          <p:cNvSpPr/>
          <p:nvPr/>
        </p:nvSpPr>
        <p:spPr>
          <a:xfrm>
            <a:off x="457200" y="2423160"/>
            <a:ext cx="8229600" cy="457200"/>
          </a:xfrm>
          <a:prstGeom prst="rect">
            <a:avLst/>
          </a:prstGeom>
          <a:noFill/>
          <a:ln/>
        </p:spPr>
        <p:txBody>
          <a:bodyPr wrap="square" lIns="0" tIns="0" rIns="0" bIns="0" rtlCol="0" anchor="ctr"/>
          <a:lstStyle/>
          <a:p>
            <a:pPr marL="0" indent="0">
              <a:buNone/>
            </a:pPr>
            <a:r>
              <a:rPr lang="en-US" sz="1800" dirty="0">
                <a:solidFill>
                  <a:srgbClr val="CADCFC"/>
                </a:solidFill>
                <a:latin typeface="Calibri" pitchFamily="34" charset="0"/>
                <a:ea typeface="Calibri" pitchFamily="34" charset="-122"/>
                <a:cs typeface="Calibri" pitchFamily="34" charset="-120"/>
              </a:rPr>
              <a:t>Experimental Licensing System  ·  OET Action Plan</a:t>
            </a:r>
            <a:endParaRPr lang="en-US" sz="1800" dirty="0"/>
          </a:p>
        </p:txBody>
      </p:sp>
      <p:sp>
        <p:nvSpPr>
          <p:cNvPr id="5" name="Text 3"/>
          <p:cNvSpPr/>
          <p:nvPr/>
        </p:nvSpPr>
        <p:spPr>
          <a:xfrm>
            <a:off x="457200" y="3017520"/>
            <a:ext cx="8229600" cy="365760"/>
          </a:xfrm>
          <a:prstGeom prst="rect">
            <a:avLst/>
          </a:prstGeom>
          <a:noFill/>
          <a:ln/>
        </p:spPr>
        <p:txBody>
          <a:bodyPr wrap="square" lIns="0" tIns="0" rIns="0" bIns="0" rtlCol="0" anchor="ctr"/>
          <a:lstStyle/>
          <a:p>
            <a:pPr marL="0" indent="0">
              <a:buNone/>
            </a:pPr>
            <a:r>
              <a:rPr lang="en-US" sz="1300" dirty="0">
                <a:solidFill>
                  <a:srgbClr val="7FA8D4"/>
                </a:solidFill>
                <a:latin typeface="Calibri" pitchFamily="34" charset="0"/>
                <a:ea typeface="Calibri" pitchFamily="34" charset="-122"/>
                <a:cs typeface="Calibri" pitchFamily="34" charset="-120"/>
              </a:rPr>
              <a:t>May 2026</a:t>
            </a:r>
            <a:endParaRPr lang="en-US" sz="1300" dirty="0"/>
          </a:p>
        </p:txBody>
      </p:sp>
      <p:sp>
        <p:nvSpPr>
          <p:cNvPr id="6" name="Text 4"/>
          <p:cNvSpPr/>
          <p:nvPr/>
        </p:nvSpPr>
        <p:spPr>
          <a:xfrm>
            <a:off x="457200" y="4389120"/>
            <a:ext cx="8229600" cy="320040"/>
          </a:xfrm>
          <a:prstGeom prst="rect">
            <a:avLst/>
          </a:prstGeom>
          <a:noFill/>
          <a:ln/>
        </p:spPr>
        <p:txBody>
          <a:bodyPr wrap="square" lIns="0" tIns="0" rIns="0" bIns="0" rtlCol="0" anchor="ctr"/>
          <a:lstStyle/>
          <a:p>
            <a:pPr marL="0" indent="0">
              <a:buNone/>
            </a:pPr>
            <a:r>
              <a:rPr lang="en-US" sz="1000" kern="0" spc="400" dirty="0">
                <a:solidFill>
                  <a:srgbClr val="7FA8D4"/>
                </a:solidFill>
                <a:latin typeface="Calibri" pitchFamily="34" charset="0"/>
                <a:ea typeface="Calibri" pitchFamily="34" charset="-122"/>
                <a:cs typeface="Calibri" pitchFamily="34" charset="-120"/>
              </a:rPr>
              <a:t>PREPARED FOR OET STAFF</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3B82F6"/>
          </a:solidFill>
          <a:ln/>
        </p:spPr>
        <p:txBody>
          <a:bodyPr/>
          <a:lstStyle/>
          <a:p>
            <a:endParaRPr lang="en-US"/>
          </a:p>
        </p:txBody>
      </p:sp>
      <p:sp>
        <p:nvSpPr>
          <p:cNvPr id="3" name="Text 1"/>
          <p:cNvSpPr/>
          <p:nvPr/>
        </p:nvSpPr>
        <p:spPr>
          <a:xfrm>
            <a:off x="457200" y="1280160"/>
            <a:ext cx="8229600" cy="1645920"/>
          </a:xfrm>
          <a:prstGeom prst="rect">
            <a:avLst/>
          </a:prstGeom>
          <a:noFill/>
          <a:ln/>
        </p:spPr>
        <p:txBody>
          <a:bodyPr wrap="square" lIns="0" tIns="0" rIns="0" bIns="0" rtlCol="0" anchor="ctr"/>
          <a:lstStyle/>
          <a:p>
            <a:pPr marL="0" indent="0">
              <a:buNone/>
            </a:pPr>
            <a:r>
              <a:rPr lang="en-US" sz="3200" b="1" dirty="0">
                <a:solidFill>
                  <a:srgbClr val="FFFFFF"/>
                </a:solidFill>
                <a:latin typeface="Calibri" pitchFamily="34" charset="0"/>
                <a:ea typeface="Calibri" pitchFamily="34" charset="-122"/>
                <a:cs typeface="Calibri" pitchFamily="34" charset="-120"/>
              </a:rPr>
              <a:t>The workload surge was real.</a:t>
            </a:r>
            <a:endParaRPr lang="en-US" sz="3200" dirty="0"/>
          </a:p>
          <a:p>
            <a:pPr marL="0" indent="0">
              <a:buNone/>
            </a:pPr>
            <a:r>
              <a:rPr lang="en-US" sz="3200" b="1" dirty="0">
                <a:solidFill>
                  <a:srgbClr val="FFFFFF"/>
                </a:solidFill>
                <a:latin typeface="Calibri" pitchFamily="34" charset="0"/>
                <a:ea typeface="Calibri" pitchFamily="34" charset="-122"/>
                <a:cs typeface="Calibri" pitchFamily="34" charset="-120"/>
              </a:rPr>
              <a:t>The analysis is done.</a:t>
            </a:r>
            <a:endParaRPr lang="en-US" sz="3200" dirty="0"/>
          </a:p>
          <a:p>
            <a:pPr marL="0" indent="0">
              <a:buNone/>
            </a:pPr>
            <a:r>
              <a:rPr lang="en-US" sz="3200" b="1" dirty="0">
                <a:solidFill>
                  <a:srgbClr val="FFFFFF"/>
                </a:solidFill>
                <a:latin typeface="Calibri" pitchFamily="34" charset="0"/>
                <a:ea typeface="Calibri" pitchFamily="34" charset="-122"/>
                <a:cs typeface="Calibri" pitchFamily="34" charset="-120"/>
              </a:rPr>
              <a:t>Now we fix it.</a:t>
            </a:r>
            <a:endParaRPr lang="en-US" sz="3200" dirty="0"/>
          </a:p>
        </p:txBody>
      </p:sp>
      <p:sp>
        <p:nvSpPr>
          <p:cNvPr id="4" name="Text 2"/>
          <p:cNvSpPr/>
          <p:nvPr/>
        </p:nvSpPr>
        <p:spPr>
          <a:xfrm>
            <a:off x="457200" y="3017520"/>
            <a:ext cx="8229600" cy="1005840"/>
          </a:xfrm>
          <a:prstGeom prst="rect">
            <a:avLst/>
          </a:prstGeom>
          <a:noFill/>
          <a:ln/>
        </p:spPr>
        <p:txBody>
          <a:bodyPr wrap="square" lIns="0" tIns="0" rIns="0" bIns="0" rtlCol="0" anchor="ctr"/>
          <a:lstStyle/>
          <a:p>
            <a:pPr marL="0" indent="0">
              <a:buNone/>
            </a:pPr>
            <a:r>
              <a:rPr lang="en-US" sz="1300" dirty="0">
                <a:solidFill>
                  <a:srgbClr val="CADCFC"/>
                </a:solidFill>
                <a:latin typeface="Calibri" pitchFamily="34" charset="0"/>
                <a:ea typeface="Calibri" pitchFamily="34" charset="-122"/>
                <a:cs typeface="Calibri" pitchFamily="34" charset="-120"/>
              </a:rPr>
              <a:t>This plan targets the highest-impact, most-actionable problems first — starting with fixes that require no backend changes and moving to systemic improvements. The goal is measurable backlog reduction and a better experience for both applicants and the staff processing their requests.</a:t>
            </a:r>
            <a:endParaRPr lang="en-US" sz="1300" dirty="0"/>
          </a:p>
        </p:txBody>
      </p:sp>
      <p:sp>
        <p:nvSpPr>
          <p:cNvPr id="5" name="Text 3"/>
          <p:cNvSpPr/>
          <p:nvPr/>
        </p:nvSpPr>
        <p:spPr>
          <a:xfrm>
            <a:off x="457200" y="4663440"/>
            <a:ext cx="8229600" cy="320040"/>
          </a:xfrm>
          <a:prstGeom prst="rect">
            <a:avLst/>
          </a:prstGeom>
          <a:noFill/>
          <a:ln/>
        </p:spPr>
        <p:txBody>
          <a:bodyPr wrap="square" lIns="0" tIns="0" rIns="0" bIns="0" rtlCol="0" anchor="ctr"/>
          <a:lstStyle/>
          <a:p>
            <a:pPr marL="0" indent="0">
              <a:buNone/>
            </a:pPr>
            <a:r>
              <a:rPr lang="en-US" sz="1000" dirty="0">
                <a:solidFill>
                  <a:srgbClr val="7FA8D4"/>
                </a:solidFill>
                <a:latin typeface="Calibri" pitchFamily="34" charset="0"/>
                <a:ea typeface="Calibri" pitchFamily="34" charset="-122"/>
                <a:cs typeface="Calibri" pitchFamily="34" charset="-120"/>
              </a:rPr>
              <a:t>OET  ·  Office of Engineering and Technology  ·  May 2026</a:t>
            </a:r>
            <a:endParaRPr lang="en-US" sz="1000" dirty="0"/>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256032"/>
          </a:xfrm>
          <a:prstGeom prst="rect">
            <a:avLst/>
          </a:prstGeom>
          <a:noFill/>
        </p:spPr>
        <p:txBody>
          <a:bodyPr wrap="square" lIns="36576" rIns="36576" tIns="18288" bIns="18288">
            <a:spAutoFit/>
          </a:bodyPr>
          <a:lstStyle/>
          <a:p>
            <a:pPr algn="l"/>
            <a:r>
              <a:rPr sz="1000" b="0" i="0">
                <a:solidFill>
                  <a:srgbClr val="64748B"/>
                </a:solidFill>
                <a:latin typeface="Calibri"/>
              </a:rPr>
              <a:t>PROCESSING TIME ANALYSIS</a:t>
            </a:r>
          </a:p>
        </p:txBody>
      </p:sp>
      <p:sp>
        <p:nvSpPr>
          <p:cNvPr id="3" name="TextBox 2"/>
          <p:cNvSpPr txBox="1"/>
          <p:nvPr/>
        </p:nvSpPr>
        <p:spPr>
          <a:xfrm>
            <a:off x="457200" y="502920"/>
            <a:ext cx="8229600" cy="594360"/>
          </a:xfrm>
          <a:prstGeom prst="rect">
            <a:avLst/>
          </a:prstGeom>
          <a:noFill/>
        </p:spPr>
        <p:txBody>
          <a:bodyPr wrap="square" lIns="36576" rIns="36576" tIns="18288" bIns="18288">
            <a:spAutoFit/>
          </a:bodyPr>
          <a:lstStyle/>
          <a:p>
            <a:pPr algn="l"/>
            <a:r>
              <a:rPr sz="3000" b="1" i="0">
                <a:solidFill>
                  <a:srgbClr val="1E293B"/>
                </a:solidFill>
                <a:latin typeface="Calibri"/>
              </a:rPr>
              <a:t>Does the Application Itself Predict Disposal Days?</a:t>
            </a:r>
          </a:p>
        </p:txBody>
      </p:sp>
      <p:sp>
        <p:nvSpPr>
          <p:cNvPr id="4" name="TextBox 3"/>
          <p:cNvSpPr txBox="1"/>
          <p:nvPr/>
        </p:nvSpPr>
        <p:spPr>
          <a:xfrm>
            <a:off x="502920" y="1371600"/>
            <a:ext cx="3749039" cy="320040"/>
          </a:xfrm>
          <a:prstGeom prst="rect">
            <a:avLst/>
          </a:prstGeom>
          <a:noFill/>
        </p:spPr>
        <p:txBody>
          <a:bodyPr wrap="square" lIns="36576" rIns="36576" tIns="18288" bIns="18288">
            <a:spAutoFit/>
          </a:bodyPr>
          <a:lstStyle/>
          <a:p>
            <a:pPr algn="l"/>
            <a:r>
              <a:rPr sz="1100" b="0" i="0">
                <a:solidFill>
                  <a:srgbClr val="64748B"/>
                </a:solidFill>
                <a:latin typeface="Calibri"/>
              </a:rPr>
              <a:t>More transmitter sites = slower review?</a:t>
            </a:r>
          </a:p>
        </p:txBody>
      </p:sp>
      <p:sp>
        <p:nvSpPr>
          <p:cNvPr id="5" name="TextBox 4"/>
          <p:cNvSpPr txBox="1"/>
          <p:nvPr/>
        </p:nvSpPr>
        <p:spPr>
          <a:xfrm>
            <a:off x="502920" y="1691640"/>
            <a:ext cx="3749039" cy="320040"/>
          </a:xfrm>
          <a:prstGeom prst="rect">
            <a:avLst/>
          </a:prstGeom>
          <a:noFill/>
        </p:spPr>
        <p:txBody>
          <a:bodyPr wrap="square" lIns="36576" rIns="36576" tIns="18288" bIns="18288">
            <a:spAutoFit/>
          </a:bodyPr>
          <a:lstStyle/>
          <a:p>
            <a:pPr algn="l"/>
            <a:r>
              <a:rPr sz="1400" b="1" i="0">
                <a:solidFill>
                  <a:srgbClr val="1A7C52"/>
                </a:solidFill>
                <a:latin typeface="Calibri"/>
              </a:rPr>
              <a:t>No.</a:t>
            </a:r>
          </a:p>
        </p:txBody>
      </p:sp>
      <p:sp>
        <p:nvSpPr>
          <p:cNvPr id="6" name="TextBox 5"/>
          <p:cNvSpPr txBox="1"/>
          <p:nvPr/>
        </p:nvSpPr>
        <p:spPr>
          <a:xfrm>
            <a:off x="502920" y="2029967"/>
            <a:ext cx="3749039" cy="868680"/>
          </a:xfrm>
          <a:prstGeom prst="rect">
            <a:avLst/>
          </a:prstGeom>
          <a:noFill/>
        </p:spPr>
        <p:txBody>
          <a:bodyPr wrap="square" lIns="36576" rIns="36576" tIns="18288" bIns="18288">
            <a:spAutoFit/>
          </a:bodyPr>
          <a:lstStyle/>
          <a:p>
            <a:pPr algn="l"/>
            <a:r>
              <a:rPr sz="1000" b="0" i="0">
                <a:solidFill>
                  <a:srgbClr val="1E293B"/>
                </a:solidFill>
                <a:latin typeface="Calibri"/>
              </a:rPr>
              <a:t>Sites per application show no meaningful link to disposal days. Median STA closes in 15 days whether it has 1 site or 10.</a:t>
            </a:r>
          </a:p>
        </p:txBody>
      </p:sp>
      <p:sp>
        <p:nvSpPr>
          <p:cNvPr id="7" name="TextBox 6"/>
          <p:cNvSpPr txBox="1"/>
          <p:nvPr/>
        </p:nvSpPr>
        <p:spPr>
          <a:xfrm>
            <a:off x="502920" y="2880360"/>
            <a:ext cx="3749039" cy="228600"/>
          </a:xfrm>
          <a:prstGeom prst="rect">
            <a:avLst/>
          </a:prstGeom>
          <a:noFill/>
        </p:spPr>
        <p:txBody>
          <a:bodyPr wrap="square" lIns="36576" rIns="36576" tIns="18288" bIns="18288">
            <a:spAutoFit/>
          </a:bodyPr>
          <a:lstStyle/>
          <a:p>
            <a:pPr algn="l"/>
            <a:r>
              <a:rPr sz="800" b="0" i="1">
                <a:solidFill>
                  <a:srgbClr val="64748B"/>
                </a:solidFill>
                <a:latin typeface="Calibri"/>
              </a:rPr>
              <a:t>Pearson r=-0.01  Spearman p=-0.15  n=47,674</a:t>
            </a:r>
          </a:p>
        </p:txBody>
      </p:sp>
      <p:sp>
        <p:nvSpPr>
          <p:cNvPr id="8" name="TextBox 7"/>
          <p:cNvSpPr txBox="1"/>
          <p:nvPr/>
        </p:nvSpPr>
        <p:spPr>
          <a:xfrm>
            <a:off x="4800600" y="1371600"/>
            <a:ext cx="3749039" cy="320040"/>
          </a:xfrm>
          <a:prstGeom prst="rect">
            <a:avLst/>
          </a:prstGeom>
          <a:noFill/>
        </p:spPr>
        <p:txBody>
          <a:bodyPr wrap="square" lIns="36576" rIns="36576" tIns="18288" bIns="18288">
            <a:spAutoFit/>
          </a:bodyPr>
          <a:lstStyle/>
          <a:p>
            <a:pPr algn="l"/>
            <a:r>
              <a:rPr sz="1100" b="0" i="0">
                <a:solidFill>
                  <a:srgbClr val="64748B"/>
                </a:solidFill>
                <a:latin typeface="Calibri"/>
              </a:rPr>
              <a:t>More frequencies in the app = slower review?</a:t>
            </a:r>
          </a:p>
        </p:txBody>
      </p:sp>
      <p:sp>
        <p:nvSpPr>
          <p:cNvPr id="9" name="TextBox 8"/>
          <p:cNvSpPr txBox="1"/>
          <p:nvPr/>
        </p:nvSpPr>
        <p:spPr>
          <a:xfrm>
            <a:off x="4800600" y="1691640"/>
            <a:ext cx="3749039" cy="320040"/>
          </a:xfrm>
          <a:prstGeom prst="rect">
            <a:avLst/>
          </a:prstGeom>
          <a:noFill/>
        </p:spPr>
        <p:txBody>
          <a:bodyPr wrap="square" lIns="36576" rIns="36576" tIns="18288" bIns="18288">
            <a:spAutoFit/>
          </a:bodyPr>
          <a:lstStyle/>
          <a:p>
            <a:pPr algn="l"/>
            <a:r>
              <a:rPr sz="1400" b="1" i="0">
                <a:solidFill>
                  <a:srgbClr val="B86800"/>
                </a:solidFill>
                <a:latin typeface="Calibri"/>
              </a:rPr>
              <a:t>Slightly.</a:t>
            </a:r>
          </a:p>
        </p:txBody>
      </p:sp>
      <p:sp>
        <p:nvSpPr>
          <p:cNvPr id="10" name="TextBox 9"/>
          <p:cNvSpPr txBox="1"/>
          <p:nvPr/>
        </p:nvSpPr>
        <p:spPr>
          <a:xfrm>
            <a:off x="4800600" y="2029967"/>
            <a:ext cx="3749039" cy="868680"/>
          </a:xfrm>
          <a:prstGeom prst="rect">
            <a:avLst/>
          </a:prstGeom>
          <a:noFill/>
        </p:spPr>
        <p:txBody>
          <a:bodyPr wrap="square" lIns="36576" rIns="36576" tIns="18288" bIns="18288">
            <a:spAutoFit/>
          </a:bodyPr>
          <a:lstStyle/>
          <a:p>
            <a:pPr algn="l"/>
            <a:r>
              <a:rPr sz="1000" b="0" i="0">
                <a:solidFill>
                  <a:srgbClr val="1E293B"/>
                </a:solidFill>
                <a:latin typeface="Calibri"/>
              </a:rPr>
              <a:t>Small but real upward drift on rank-based comparison; doubling n_freqs adds only a few days at the median. Not a primary driver.</a:t>
            </a:r>
          </a:p>
        </p:txBody>
      </p:sp>
      <p:sp>
        <p:nvSpPr>
          <p:cNvPr id="11" name="TextBox 10"/>
          <p:cNvSpPr txBox="1"/>
          <p:nvPr/>
        </p:nvSpPr>
        <p:spPr>
          <a:xfrm>
            <a:off x="4800600" y="2880360"/>
            <a:ext cx="3749039" cy="228600"/>
          </a:xfrm>
          <a:prstGeom prst="rect">
            <a:avLst/>
          </a:prstGeom>
          <a:noFill/>
        </p:spPr>
        <p:txBody>
          <a:bodyPr wrap="square" lIns="36576" rIns="36576" tIns="18288" bIns="18288">
            <a:spAutoFit/>
          </a:bodyPr>
          <a:lstStyle/>
          <a:p>
            <a:pPr algn="l"/>
            <a:r>
              <a:rPr sz="800" b="0" i="1">
                <a:solidFill>
                  <a:srgbClr val="64748B"/>
                </a:solidFill>
                <a:latin typeface="Calibri"/>
              </a:rPr>
              <a:t>Pearson r=+0.07  Spearman p=+0.12  n=47,674</a:t>
            </a:r>
          </a:p>
        </p:txBody>
      </p:sp>
      <p:sp>
        <p:nvSpPr>
          <p:cNvPr id="12" name="TextBox 11"/>
          <p:cNvSpPr txBox="1"/>
          <p:nvPr/>
        </p:nvSpPr>
        <p:spPr>
          <a:xfrm>
            <a:off x="502920" y="3154680"/>
            <a:ext cx="3749039" cy="320040"/>
          </a:xfrm>
          <a:prstGeom prst="rect">
            <a:avLst/>
          </a:prstGeom>
          <a:noFill/>
        </p:spPr>
        <p:txBody>
          <a:bodyPr wrap="square" lIns="36576" rIns="36576" tIns="18288" bIns="18288">
            <a:spAutoFit/>
          </a:bodyPr>
          <a:lstStyle/>
          <a:p>
            <a:pPr algn="l"/>
            <a:r>
              <a:rPr sz="1100" b="0" i="0">
                <a:solidFill>
                  <a:srgbClr val="64748B"/>
                </a:solidFill>
                <a:latin typeface="Calibri"/>
              </a:rPr>
              <a:t>More total bandwidth requested = slower review?</a:t>
            </a:r>
          </a:p>
        </p:txBody>
      </p:sp>
      <p:sp>
        <p:nvSpPr>
          <p:cNvPr id="13" name="TextBox 12"/>
          <p:cNvSpPr txBox="1"/>
          <p:nvPr/>
        </p:nvSpPr>
        <p:spPr>
          <a:xfrm>
            <a:off x="502920" y="3474720"/>
            <a:ext cx="3749039" cy="320040"/>
          </a:xfrm>
          <a:prstGeom prst="rect">
            <a:avLst/>
          </a:prstGeom>
          <a:noFill/>
        </p:spPr>
        <p:txBody>
          <a:bodyPr wrap="square" lIns="36576" rIns="36576" tIns="18288" bIns="18288">
            <a:spAutoFit/>
          </a:bodyPr>
          <a:lstStyle/>
          <a:p>
            <a:pPr algn="l"/>
            <a:r>
              <a:rPr sz="1400" b="1" i="0">
                <a:solidFill>
                  <a:srgbClr val="1A7C52"/>
                </a:solidFill>
                <a:latin typeface="Calibri"/>
              </a:rPr>
              <a:t>No.</a:t>
            </a:r>
          </a:p>
        </p:txBody>
      </p:sp>
      <p:sp>
        <p:nvSpPr>
          <p:cNvPr id="14" name="TextBox 13"/>
          <p:cNvSpPr txBox="1"/>
          <p:nvPr/>
        </p:nvSpPr>
        <p:spPr>
          <a:xfrm>
            <a:off x="502920" y="3813048"/>
            <a:ext cx="3749039" cy="868680"/>
          </a:xfrm>
          <a:prstGeom prst="rect">
            <a:avLst/>
          </a:prstGeom>
          <a:noFill/>
        </p:spPr>
        <p:txBody>
          <a:bodyPr wrap="square" lIns="36576" rIns="36576" tIns="18288" bIns="18288">
            <a:spAutoFit/>
          </a:bodyPr>
          <a:lstStyle/>
          <a:p>
            <a:pPr algn="l"/>
            <a:r>
              <a:rPr sz="1000" b="0" i="0">
                <a:solidFill>
                  <a:srgbClr val="1E293B"/>
                </a:solidFill>
                <a:latin typeface="Calibri"/>
              </a:rPr>
              <a:t>Tested two ways: emission designator (n=21K) and merged-range spectrum span (n=36K). Neither shows a meaningful link.</a:t>
            </a:r>
          </a:p>
        </p:txBody>
      </p:sp>
      <p:sp>
        <p:nvSpPr>
          <p:cNvPr id="15" name="TextBox 14"/>
          <p:cNvSpPr txBox="1"/>
          <p:nvPr/>
        </p:nvSpPr>
        <p:spPr>
          <a:xfrm>
            <a:off x="502920" y="4663440"/>
            <a:ext cx="3749039" cy="228600"/>
          </a:xfrm>
          <a:prstGeom prst="rect">
            <a:avLst/>
          </a:prstGeom>
          <a:noFill/>
        </p:spPr>
        <p:txBody>
          <a:bodyPr wrap="square" lIns="36576" rIns="36576" tIns="18288" bIns="18288">
            <a:spAutoFit/>
          </a:bodyPr>
          <a:lstStyle/>
          <a:p>
            <a:pPr algn="l"/>
            <a:r>
              <a:rPr sz="800" b="0" i="1">
                <a:solidFill>
                  <a:srgbClr val="64748B"/>
                </a:solidFill>
                <a:latin typeface="Calibri"/>
              </a:rPr>
              <a:t>Spectrum span: Pearson r=+0.02  Spearman p=-0.05  n=35,790</a:t>
            </a:r>
          </a:p>
        </p:txBody>
      </p:sp>
      <p:sp>
        <p:nvSpPr>
          <p:cNvPr id="16" name="TextBox 15"/>
          <p:cNvSpPr txBox="1"/>
          <p:nvPr/>
        </p:nvSpPr>
        <p:spPr>
          <a:xfrm>
            <a:off x="4800600" y="3154680"/>
            <a:ext cx="3749039" cy="320040"/>
          </a:xfrm>
          <a:prstGeom prst="rect">
            <a:avLst/>
          </a:prstGeom>
          <a:noFill/>
        </p:spPr>
        <p:txBody>
          <a:bodyPr wrap="square" lIns="36576" rIns="36576" tIns="18288" bIns="18288">
            <a:spAutoFit/>
          </a:bodyPr>
          <a:lstStyle/>
          <a:p>
            <a:pPr algn="l"/>
            <a:r>
              <a:rPr sz="1100" b="0" i="0">
                <a:solidFill>
                  <a:srgbClr val="64748B"/>
                </a:solidFill>
                <a:latin typeface="Calibri"/>
              </a:rPr>
              <a:t>Federal + Non-Federal frequency mix = slower review?</a:t>
            </a:r>
          </a:p>
        </p:txBody>
      </p:sp>
      <p:sp>
        <p:nvSpPr>
          <p:cNvPr id="17" name="TextBox 16"/>
          <p:cNvSpPr txBox="1"/>
          <p:nvPr/>
        </p:nvSpPr>
        <p:spPr>
          <a:xfrm>
            <a:off x="4800600" y="3474720"/>
            <a:ext cx="3749039" cy="320040"/>
          </a:xfrm>
          <a:prstGeom prst="rect">
            <a:avLst/>
          </a:prstGeom>
          <a:noFill/>
        </p:spPr>
        <p:txBody>
          <a:bodyPr wrap="square" lIns="36576" rIns="36576" tIns="18288" bIns="18288">
            <a:spAutoFit/>
          </a:bodyPr>
          <a:lstStyle/>
          <a:p>
            <a:pPr algn="l"/>
            <a:r>
              <a:rPr sz="1400" b="1" i="0">
                <a:solidFill>
                  <a:srgbClr val="B91C1C"/>
                </a:solidFill>
                <a:latin typeface="Calibri"/>
              </a:rPr>
              <a:t>Yes - for long-form licenses.</a:t>
            </a:r>
          </a:p>
        </p:txBody>
      </p:sp>
      <p:sp>
        <p:nvSpPr>
          <p:cNvPr id="18" name="TextBox 17"/>
          <p:cNvSpPr txBox="1"/>
          <p:nvPr/>
        </p:nvSpPr>
        <p:spPr>
          <a:xfrm>
            <a:off x="4800600" y="3813048"/>
            <a:ext cx="3749039" cy="868680"/>
          </a:xfrm>
          <a:prstGeom prst="rect">
            <a:avLst/>
          </a:prstGeom>
          <a:noFill/>
        </p:spPr>
        <p:txBody>
          <a:bodyPr wrap="square" lIns="36576" rIns="36576" tIns="18288" bIns="18288">
            <a:spAutoFit/>
          </a:bodyPr>
          <a:lstStyle/>
          <a:p>
            <a:pPr algn="l"/>
            <a:r>
              <a:rPr sz="1000" b="0" i="0">
                <a:solidFill>
                  <a:srgbClr val="1E293B"/>
                </a:solidFill>
                <a:latin typeface="Calibri"/>
              </a:rPr>
              <a:t>Negligible for STAs. But for Program Experimental Licenses, non-federal-only apps close in 37 days vs 69 when the app spans Federal allocations. See next slide.</a:t>
            </a:r>
          </a:p>
        </p:txBody>
      </p:sp>
      <p:sp>
        <p:nvSpPr>
          <p:cNvPr id="19" name="TextBox 18"/>
          <p:cNvSpPr txBox="1"/>
          <p:nvPr/>
        </p:nvSpPr>
        <p:spPr>
          <a:xfrm>
            <a:off x="4800600" y="4663440"/>
            <a:ext cx="3749039" cy="228600"/>
          </a:xfrm>
          <a:prstGeom prst="rect">
            <a:avLst/>
          </a:prstGeom>
          <a:noFill/>
        </p:spPr>
        <p:txBody>
          <a:bodyPr wrap="square" lIns="36576" rIns="36576" tIns="18288" bIns="18288">
            <a:spAutoFit/>
          </a:bodyPr>
          <a:lstStyle/>
          <a:p>
            <a:pPr algn="l"/>
            <a:r>
              <a:rPr sz="800" b="0" i="1">
                <a:solidFill>
                  <a:srgbClr val="64748B"/>
                </a:solidFill>
                <a:latin typeface="Calibri"/>
              </a:rPr>
              <a:t>PEL median: 37 days (NF only) vs 69 days (spans both)</a:t>
            </a:r>
          </a:p>
        </p:txBody>
      </p:sp>
      <p:sp>
        <p:nvSpPr>
          <p:cNvPr id="20" name="TextBox 19"/>
          <p:cNvSpPr txBox="1"/>
          <p:nvPr/>
        </p:nvSpPr>
        <p:spPr>
          <a:xfrm>
            <a:off x="457200" y="4800600"/>
            <a:ext cx="8229600" cy="274320"/>
          </a:xfrm>
          <a:prstGeom prst="rect">
            <a:avLst/>
          </a:prstGeom>
          <a:noFill/>
        </p:spPr>
        <p:txBody>
          <a:bodyPr wrap="square" lIns="36576" rIns="36576" tIns="18288" bIns="18288">
            <a:spAutoFit/>
          </a:bodyPr>
          <a:lstStyle/>
          <a:p>
            <a:pPr algn="l"/>
            <a:r>
              <a:rPr sz="800" b="0" i="0">
                <a:solidFill>
                  <a:srgbClr val="64748B"/>
                </a:solidFill>
                <a:latin typeface="Calibri"/>
              </a:rPr>
              <a:t>Source: 47,674 granted ELS apps with both receipt and grant dates. Federal/Non-Federal classification uses the FCC US Frequency Allocation Table (Primary entries, 2026-02-13).</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256032"/>
          </a:xfrm>
          <a:prstGeom prst="rect">
            <a:avLst/>
          </a:prstGeom>
          <a:noFill/>
        </p:spPr>
        <p:txBody>
          <a:bodyPr wrap="square" lIns="36576" rIns="36576" tIns="18288" bIns="18288">
            <a:spAutoFit/>
          </a:bodyPr>
          <a:lstStyle/>
          <a:p>
            <a:pPr algn="l"/>
            <a:r>
              <a:rPr sz="1000" b="0" i="0">
                <a:solidFill>
                  <a:srgbClr val="64748B"/>
                </a:solidFill>
                <a:latin typeface="Calibri"/>
              </a:rPr>
              <a:t>WHERE THE EFFECT SHOWS UP</a:t>
            </a:r>
          </a:p>
        </p:txBody>
      </p:sp>
      <p:sp>
        <p:nvSpPr>
          <p:cNvPr id="3" name="TextBox 2"/>
          <p:cNvSpPr txBox="1"/>
          <p:nvPr/>
        </p:nvSpPr>
        <p:spPr>
          <a:xfrm>
            <a:off x="457200" y="502920"/>
            <a:ext cx="8229600" cy="594360"/>
          </a:xfrm>
          <a:prstGeom prst="rect">
            <a:avLst/>
          </a:prstGeom>
          <a:noFill/>
        </p:spPr>
        <p:txBody>
          <a:bodyPr wrap="square" lIns="36576" rIns="36576" tIns="18288" bIns="18288">
            <a:spAutoFit/>
          </a:bodyPr>
          <a:lstStyle/>
          <a:p>
            <a:pPr algn="l"/>
            <a:r>
              <a:rPr sz="3000" b="1" i="0">
                <a:solidFill>
                  <a:srgbClr val="1E293B"/>
                </a:solidFill>
                <a:latin typeface="Calibri"/>
              </a:rPr>
              <a:t>Federal Frequency Use Doubles PEL Disposal Time</a:t>
            </a:r>
          </a:p>
        </p:txBody>
      </p:sp>
      <p:graphicFrame>
        <p:nvGraphicFramePr>
          <p:cNvPr id="4" name="Chart 3"/>
          <p:cNvGraphicFramePr>
            <a:graphicFrameLocks noGrp="1"/>
          </p:cNvGraphicFramePr>
          <p:nvPr/>
        </p:nvGraphicFramePr>
        <p:xfrm>
          <a:off x="502920" y="1325880"/>
          <a:ext cx="5120640" cy="3246120"/>
        </p:xfrm>
        <a:graphic>
          <a:graphicData uri="http://schemas.openxmlformats.org/drawingml/2006/chart">
            <c:chart xmlns:c="http://schemas.openxmlformats.org/drawingml/2006/chart" r:id="rId2"/>
          </a:graphicData>
        </a:graphic>
      </p:graphicFrame>
      <p:sp>
        <p:nvSpPr>
          <p:cNvPr id="5" name="Rounded Rectangle 4"/>
          <p:cNvSpPr/>
          <p:nvPr/>
        </p:nvSpPr>
        <p:spPr>
          <a:xfrm>
            <a:off x="5852160" y="1325880"/>
            <a:ext cx="2788920" cy="3246120"/>
          </a:xfrm>
          <a:prstGeom prst="round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016752" y="1490472"/>
            <a:ext cx="2459736" cy="274320"/>
          </a:xfrm>
          <a:prstGeom prst="rect">
            <a:avLst/>
          </a:prstGeom>
          <a:noFill/>
        </p:spPr>
        <p:txBody>
          <a:bodyPr wrap="square" lIns="36576" rIns="36576" tIns="18288" bIns="18288">
            <a:spAutoFit/>
          </a:bodyPr>
          <a:lstStyle/>
          <a:p>
            <a:pPr algn="l"/>
            <a:r>
              <a:rPr sz="900" b="1" i="0">
                <a:solidFill>
                  <a:srgbClr val="64748B"/>
                </a:solidFill>
                <a:latin typeface="Calibri"/>
              </a:rPr>
              <a:t>KEY TAKEAWAY</a:t>
            </a:r>
          </a:p>
        </p:txBody>
      </p:sp>
      <p:sp>
        <p:nvSpPr>
          <p:cNvPr id="7" name="TextBox 6"/>
          <p:cNvSpPr txBox="1"/>
          <p:nvPr/>
        </p:nvSpPr>
        <p:spPr>
          <a:xfrm>
            <a:off x="6016752" y="1783080"/>
            <a:ext cx="2459736" cy="777240"/>
          </a:xfrm>
          <a:prstGeom prst="rect">
            <a:avLst/>
          </a:prstGeom>
          <a:noFill/>
        </p:spPr>
        <p:txBody>
          <a:bodyPr wrap="square" lIns="36576" rIns="36576" tIns="18288" bIns="18288">
            <a:spAutoFit/>
          </a:bodyPr>
          <a:lstStyle/>
          <a:p>
            <a:pPr algn="l"/>
            <a:r>
              <a:rPr sz="2800" b="1" i="0">
                <a:solidFill>
                  <a:srgbClr val="B91C1C"/>
                </a:solidFill>
                <a:latin typeface="Calibri"/>
              </a:rPr>
              <a:t>+32 days</a:t>
            </a:r>
          </a:p>
        </p:txBody>
      </p:sp>
      <p:sp>
        <p:nvSpPr>
          <p:cNvPr id="8" name="TextBox 7"/>
          <p:cNvSpPr txBox="1"/>
          <p:nvPr/>
        </p:nvSpPr>
        <p:spPr>
          <a:xfrm>
            <a:off x="6016752" y="2514600"/>
            <a:ext cx="2459736" cy="502920"/>
          </a:xfrm>
          <a:prstGeom prst="rect">
            <a:avLst/>
          </a:prstGeom>
          <a:noFill/>
        </p:spPr>
        <p:txBody>
          <a:bodyPr wrap="square" lIns="36576" rIns="36576" tIns="18288" bIns="18288">
            <a:spAutoFit/>
          </a:bodyPr>
          <a:lstStyle/>
          <a:p>
            <a:pPr algn="l"/>
            <a:r>
              <a:rPr sz="1000" b="0" i="0">
                <a:solidFill>
                  <a:srgbClr val="1E293B"/>
                </a:solidFill>
                <a:latin typeface="Calibri"/>
              </a:rPr>
              <a:t>Added to median PEL disposal when the application's frequencies span Federal allocations (37 -&gt; 69 days).</a:t>
            </a:r>
          </a:p>
        </p:txBody>
      </p:sp>
      <p:sp>
        <p:nvSpPr>
          <p:cNvPr id="9" name="TextBox 8"/>
          <p:cNvSpPr txBox="1"/>
          <p:nvPr/>
        </p:nvSpPr>
        <p:spPr>
          <a:xfrm>
            <a:off x="6016752" y="3108960"/>
            <a:ext cx="2459736" cy="274320"/>
          </a:xfrm>
          <a:prstGeom prst="rect">
            <a:avLst/>
          </a:prstGeom>
          <a:noFill/>
        </p:spPr>
        <p:txBody>
          <a:bodyPr wrap="square" lIns="36576" rIns="36576" tIns="18288" bIns="18288">
            <a:spAutoFit/>
          </a:bodyPr>
          <a:lstStyle/>
          <a:p>
            <a:pPr algn="l"/>
            <a:r>
              <a:rPr sz="900" b="1" i="0">
                <a:solidFill>
                  <a:srgbClr val="64748B"/>
                </a:solidFill>
                <a:latin typeface="Calibri"/>
              </a:rPr>
              <a:t>WHY IT MATTERS</a:t>
            </a:r>
          </a:p>
        </p:txBody>
      </p:sp>
      <p:sp>
        <p:nvSpPr>
          <p:cNvPr id="10" name="TextBox 9"/>
          <p:cNvSpPr txBox="1"/>
          <p:nvPr/>
        </p:nvSpPr>
        <p:spPr>
          <a:xfrm>
            <a:off x="6016752" y="3383280"/>
            <a:ext cx="2459736" cy="1097280"/>
          </a:xfrm>
          <a:prstGeom prst="rect">
            <a:avLst/>
          </a:prstGeom>
          <a:noFill/>
        </p:spPr>
        <p:txBody>
          <a:bodyPr wrap="square" lIns="36576" rIns="36576" tIns="18288" bIns="18288">
            <a:spAutoFit/>
          </a:bodyPr>
          <a:lstStyle/>
          <a:p>
            <a:pPr algn="l"/>
            <a:r>
              <a:rPr sz="1000" b="0" i="0">
                <a:solidFill>
                  <a:srgbClr val="1E293B"/>
                </a:solidFill>
                <a:latin typeface="Calibri"/>
              </a:rPr>
              <a:t>PELs are the slowest license category (median 69 days vs 15 for STAs). If Federal-frequency review is the bottleneck, targeted coordination support there has higher leverage than broad triage changes.</a:t>
            </a:r>
          </a:p>
        </p:txBody>
      </p:sp>
      <p:sp>
        <p:nvSpPr>
          <p:cNvPr id="11" name="TextBox 10"/>
          <p:cNvSpPr txBox="1"/>
          <p:nvPr/>
        </p:nvSpPr>
        <p:spPr>
          <a:xfrm>
            <a:off x="457200" y="4800600"/>
            <a:ext cx="8229600" cy="274320"/>
          </a:xfrm>
          <a:prstGeom prst="rect">
            <a:avLst/>
          </a:prstGeom>
          <a:noFill/>
        </p:spPr>
        <p:txBody>
          <a:bodyPr wrap="square" lIns="36576" rIns="36576" tIns="18288" bIns="18288">
            <a:spAutoFit/>
          </a:bodyPr>
          <a:lstStyle/>
          <a:p>
            <a:pPr algn="l"/>
            <a:r>
              <a:rPr sz="800" b="0" i="0">
                <a:solidFill>
                  <a:srgbClr val="64748B"/>
                </a:solidFill>
                <a:latin typeface="Calibri"/>
              </a:rPr>
              <a:t>STA n=21,524 | CN n=4,701 | PL n=4,010 (classifiable subset). Excludes 3,301 transfers/assignments/improperly filed mods where no frequencies were re-listed.</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256032"/>
          </a:xfrm>
          <a:prstGeom prst="rect">
            <a:avLst/>
          </a:prstGeom>
          <a:noFill/>
        </p:spPr>
        <p:txBody>
          <a:bodyPr wrap="square" lIns="36576" rIns="36576" tIns="18288" bIns="18288">
            <a:spAutoFit/>
          </a:bodyPr>
          <a:lstStyle/>
          <a:p>
            <a:pPr algn="l"/>
            <a:r>
              <a:rPr sz="1000" b="0" i="0">
                <a:solidFill>
                  <a:srgbClr val="64748B"/>
                </a:solidFill>
                <a:latin typeface="Calibri"/>
              </a:rPr>
              <a:t>STATISTICAL DETAIL</a:t>
            </a:r>
          </a:p>
        </p:txBody>
      </p:sp>
      <p:sp>
        <p:nvSpPr>
          <p:cNvPr id="3" name="TextBox 2"/>
          <p:cNvSpPr txBox="1"/>
          <p:nvPr/>
        </p:nvSpPr>
        <p:spPr>
          <a:xfrm>
            <a:off x="457200" y="502920"/>
            <a:ext cx="8229600" cy="594360"/>
          </a:xfrm>
          <a:prstGeom prst="rect">
            <a:avLst/>
          </a:prstGeom>
          <a:noFill/>
        </p:spPr>
        <p:txBody>
          <a:bodyPr wrap="square" lIns="36576" rIns="36576" tIns="18288" bIns="18288">
            <a:spAutoFit/>
          </a:bodyPr>
          <a:lstStyle/>
          <a:p>
            <a:pPr algn="l"/>
            <a:r>
              <a:rPr sz="3000" b="1" i="0">
                <a:solidFill>
                  <a:srgbClr val="1E293B"/>
                </a:solidFill>
                <a:latin typeface="Calibri"/>
              </a:rPr>
              <a:t>How To Read These Numbers</a:t>
            </a:r>
          </a:p>
        </p:txBody>
      </p:sp>
      <p:sp>
        <p:nvSpPr>
          <p:cNvPr id="4" name="TextBox 3"/>
          <p:cNvSpPr txBox="1"/>
          <p:nvPr/>
        </p:nvSpPr>
        <p:spPr>
          <a:xfrm>
            <a:off x="502920" y="1325880"/>
            <a:ext cx="4114800" cy="256032"/>
          </a:xfrm>
          <a:prstGeom prst="rect">
            <a:avLst/>
          </a:prstGeom>
          <a:noFill/>
        </p:spPr>
        <p:txBody>
          <a:bodyPr wrap="square" lIns="36576" rIns="36576" tIns="18288" bIns="18288">
            <a:spAutoFit/>
          </a:bodyPr>
          <a:lstStyle/>
          <a:p>
            <a:pPr algn="l"/>
            <a:r>
              <a:rPr sz="1000" b="1" i="0">
                <a:solidFill>
                  <a:srgbClr val="64748B"/>
                </a:solidFill>
                <a:latin typeface="Calibri"/>
              </a:rPr>
              <a:t>WHAT THE COEFFICIENTS MEAN</a:t>
            </a:r>
          </a:p>
        </p:txBody>
      </p:sp>
      <p:sp>
        <p:nvSpPr>
          <p:cNvPr id="5" name="TextBox 4"/>
          <p:cNvSpPr txBox="1"/>
          <p:nvPr/>
        </p:nvSpPr>
        <p:spPr>
          <a:xfrm>
            <a:off x="502920" y="1600200"/>
            <a:ext cx="4114800" cy="502920"/>
          </a:xfrm>
          <a:prstGeom prst="rect">
            <a:avLst/>
          </a:prstGeom>
          <a:noFill/>
        </p:spPr>
        <p:txBody>
          <a:bodyPr wrap="square" lIns="36576" rIns="36576" tIns="18288" bIns="18288">
            <a:spAutoFit/>
          </a:bodyPr>
          <a:lstStyle/>
          <a:p>
            <a:pPr algn="l"/>
            <a:r>
              <a:rPr sz="1000" b="1" i="0">
                <a:solidFill>
                  <a:srgbClr val="1E293B"/>
                </a:solidFill>
                <a:latin typeface="Calibri"/>
              </a:rPr>
              <a:t>Pearson r - linear association between two variables.</a:t>
            </a:r>
          </a:p>
        </p:txBody>
      </p:sp>
      <p:sp>
        <p:nvSpPr>
          <p:cNvPr id="6" name="TextBox 5"/>
          <p:cNvSpPr txBox="1"/>
          <p:nvPr/>
        </p:nvSpPr>
        <p:spPr>
          <a:xfrm>
            <a:off x="502920" y="1874519"/>
            <a:ext cx="4114800" cy="594360"/>
          </a:xfrm>
          <a:prstGeom prst="rect">
            <a:avLst/>
          </a:prstGeom>
          <a:noFill/>
        </p:spPr>
        <p:txBody>
          <a:bodyPr wrap="square" lIns="36576" rIns="36576" tIns="18288" bIns="18288">
            <a:spAutoFit/>
          </a:bodyPr>
          <a:lstStyle/>
          <a:p>
            <a:pPr algn="l"/>
            <a:r>
              <a:rPr sz="900" b="0" i="0">
                <a:solidFill>
                  <a:srgbClr val="334155"/>
                </a:solidFill>
                <a:latin typeface="Calibri"/>
              </a:rPr>
              <a:t>Range -1 to +1. r = 0 means no straight-line relationship. Sensitive to outliers and assumes a linear pattern.</a:t>
            </a:r>
          </a:p>
        </p:txBody>
      </p:sp>
      <p:sp>
        <p:nvSpPr>
          <p:cNvPr id="7" name="TextBox 6"/>
          <p:cNvSpPr txBox="1"/>
          <p:nvPr/>
        </p:nvSpPr>
        <p:spPr>
          <a:xfrm>
            <a:off x="502920" y="2468880"/>
            <a:ext cx="4114800" cy="502920"/>
          </a:xfrm>
          <a:prstGeom prst="rect">
            <a:avLst/>
          </a:prstGeom>
          <a:noFill/>
        </p:spPr>
        <p:txBody>
          <a:bodyPr wrap="square" lIns="36576" rIns="36576" tIns="18288" bIns="18288">
            <a:spAutoFit/>
          </a:bodyPr>
          <a:lstStyle/>
          <a:p>
            <a:pPr algn="l"/>
            <a:r>
              <a:rPr sz="1000" b="1" i="0">
                <a:solidFill>
                  <a:srgbClr val="1E293B"/>
                </a:solidFill>
                <a:latin typeface="Calibri"/>
              </a:rPr>
              <a:t>Spearman p (rho) - rank-based association.</a:t>
            </a:r>
          </a:p>
        </p:txBody>
      </p:sp>
      <p:sp>
        <p:nvSpPr>
          <p:cNvPr id="8" name="TextBox 7"/>
          <p:cNvSpPr txBox="1"/>
          <p:nvPr/>
        </p:nvSpPr>
        <p:spPr>
          <a:xfrm>
            <a:off x="502920" y="2743200"/>
            <a:ext cx="4114800" cy="594360"/>
          </a:xfrm>
          <a:prstGeom prst="rect">
            <a:avLst/>
          </a:prstGeom>
          <a:noFill/>
        </p:spPr>
        <p:txBody>
          <a:bodyPr wrap="square" lIns="36576" rIns="36576" tIns="18288" bIns="18288">
            <a:spAutoFit/>
          </a:bodyPr>
          <a:lstStyle/>
          <a:p>
            <a:pPr algn="l"/>
            <a:r>
              <a:rPr sz="900" b="0" i="0">
                <a:solidFill>
                  <a:srgbClr val="334155"/>
                </a:solidFill>
                <a:latin typeface="Calibri"/>
              </a:rPr>
              <a:t>Same -1..+1 range, but operates on rank order. Robust to outliers; captures any monotonic pattern (linear or curved).</a:t>
            </a:r>
          </a:p>
        </p:txBody>
      </p:sp>
      <p:sp>
        <p:nvSpPr>
          <p:cNvPr id="9" name="TextBox 8"/>
          <p:cNvSpPr txBox="1"/>
          <p:nvPr/>
        </p:nvSpPr>
        <p:spPr>
          <a:xfrm>
            <a:off x="502920" y="3337560"/>
            <a:ext cx="4114800" cy="256032"/>
          </a:xfrm>
          <a:prstGeom prst="rect">
            <a:avLst/>
          </a:prstGeom>
          <a:noFill/>
        </p:spPr>
        <p:txBody>
          <a:bodyPr wrap="square" lIns="36576" rIns="36576" tIns="18288" bIns="18288">
            <a:spAutoFit/>
          </a:bodyPr>
          <a:lstStyle/>
          <a:p>
            <a:pPr algn="l"/>
            <a:r>
              <a:rPr sz="1000" b="1" i="0">
                <a:solidFill>
                  <a:srgbClr val="64748B"/>
                </a:solidFill>
                <a:latin typeface="Calibri"/>
              </a:rPr>
              <a:t>RULE OF THUMB</a:t>
            </a:r>
          </a:p>
        </p:txBody>
      </p:sp>
      <p:sp>
        <p:nvSpPr>
          <p:cNvPr id="10" name="TextBox 9"/>
          <p:cNvSpPr txBox="1"/>
          <p:nvPr/>
        </p:nvSpPr>
        <p:spPr>
          <a:xfrm>
            <a:off x="502920" y="3611880"/>
            <a:ext cx="4114800" cy="1097280"/>
          </a:xfrm>
          <a:prstGeom prst="rect">
            <a:avLst/>
          </a:prstGeom>
          <a:noFill/>
        </p:spPr>
        <p:txBody>
          <a:bodyPr wrap="square" lIns="36576" rIns="36576" tIns="18288" bIns="18288">
            <a:spAutoFit/>
          </a:bodyPr>
          <a:lstStyle/>
          <a:p>
            <a:pPr algn="l"/>
            <a:r>
              <a:rPr sz="900" b="0" i="0">
                <a:solidFill>
                  <a:srgbClr val="1E293B"/>
                </a:solidFill>
                <a:latin typeface="Calibri"/>
              </a:rPr>
              <a:t>|r| &lt; 0.10  - effectively no relationship
0.10 - 0.30  - weak (rarely operationally meaningful)
0.30 - 0.50  - moderate, plausibly actionable
0.50+         - strong
All four candidate drivers tested below land in the first two buckets corpus-wide.</a:t>
            </a:r>
          </a:p>
        </p:txBody>
      </p:sp>
      <p:graphicFrame>
        <p:nvGraphicFramePr>
          <p:cNvPr id="11" name="Table 10"/>
          <p:cNvGraphicFramePr>
            <a:graphicFrameLocks noGrp="1"/>
          </p:cNvGraphicFramePr>
          <p:nvPr/>
        </p:nvGraphicFramePr>
        <p:xfrm>
          <a:off x="4846320" y="1325880"/>
          <a:ext cx="3840480" cy="1508760"/>
        </p:xfrm>
        <a:graphic>
          <a:graphicData uri="http://schemas.openxmlformats.org/drawingml/2006/table">
            <a:tbl>
              <a:tblPr firstRow="1" bandRow="1">
                <a:tableStyleId>{5C22544A-7EE6-4342-B048-85BDC9FD1C3A}</a:tableStyleId>
              </a:tblPr>
              <a:tblGrid>
                <a:gridCol w="1325880"/>
                <a:gridCol w="594360"/>
                <a:gridCol w="594360"/>
                <a:gridCol w="594360"/>
                <a:gridCol w="731520"/>
              </a:tblGrid>
              <a:tr h="301752">
                <a:tc>
                  <a:txBody>
                    <a:bodyPr wrap="square"/>
                    <a:lstStyle/>
                    <a:p>
                      <a:pPr algn="l"/>
                      <a:r>
                        <a:rPr sz="900" b="1">
                          <a:solidFill>
                            <a:srgbClr val="1E293B"/>
                          </a:solidFill>
                          <a:latin typeface="Calibri"/>
                        </a:rPr>
                        <a:t>Factor</a:t>
                      </a:r>
                    </a:p>
                  </a:txBody>
                  <a:tcPr marL="45720" marR="45720" marT="18288" marB="18288">
                    <a:solidFill>
                      <a:srgbClr val="E2E8F0"/>
                    </a:solidFill>
                  </a:tcPr>
                </a:tc>
                <a:tc>
                  <a:txBody>
                    <a:bodyPr wrap="square"/>
                    <a:lstStyle/>
                    <a:p>
                      <a:pPr algn="r"/>
                      <a:r>
                        <a:rPr sz="900" b="1">
                          <a:solidFill>
                            <a:srgbClr val="1E293B"/>
                          </a:solidFill>
                          <a:latin typeface="Calibri"/>
                        </a:rPr>
                        <a:t>Pearson r</a:t>
                      </a:r>
                    </a:p>
                  </a:txBody>
                  <a:tcPr marL="45720" marR="45720" marT="18288" marB="18288">
                    <a:solidFill>
                      <a:srgbClr val="E2E8F0"/>
                    </a:solidFill>
                  </a:tcPr>
                </a:tc>
                <a:tc>
                  <a:txBody>
                    <a:bodyPr wrap="square"/>
                    <a:lstStyle/>
                    <a:p>
                      <a:pPr algn="r"/>
                      <a:r>
                        <a:rPr sz="900" b="1">
                          <a:solidFill>
                            <a:srgbClr val="1E293B"/>
                          </a:solidFill>
                          <a:latin typeface="Calibri"/>
                        </a:rPr>
                        <a:t>Spearman p</a:t>
                      </a:r>
                    </a:p>
                  </a:txBody>
                  <a:tcPr marL="45720" marR="45720" marT="18288" marB="18288">
                    <a:solidFill>
                      <a:srgbClr val="E2E8F0"/>
                    </a:solidFill>
                  </a:tcPr>
                </a:tc>
                <a:tc>
                  <a:txBody>
                    <a:bodyPr wrap="square"/>
                    <a:lstStyle/>
                    <a:p>
                      <a:pPr algn="r"/>
                      <a:r>
                        <a:rPr sz="900" b="1">
                          <a:solidFill>
                            <a:srgbClr val="1E293B"/>
                          </a:solidFill>
                          <a:latin typeface="Calibri"/>
                        </a:rPr>
                        <a:t>n</a:t>
                      </a:r>
                    </a:p>
                  </a:txBody>
                  <a:tcPr marL="45720" marR="45720" marT="18288" marB="18288">
                    <a:solidFill>
                      <a:srgbClr val="E2E8F0"/>
                    </a:solidFill>
                  </a:tcPr>
                </a:tc>
                <a:tc>
                  <a:txBody>
                    <a:bodyPr wrap="square"/>
                    <a:lstStyle/>
                    <a:p>
                      <a:pPr algn="r"/>
                      <a:r>
                        <a:rPr sz="900" b="1">
                          <a:solidFill>
                            <a:srgbClr val="1E293B"/>
                          </a:solidFill>
                          <a:latin typeface="Calibri"/>
                        </a:rPr>
                        <a:t>Verdict</a:t>
                      </a:r>
                    </a:p>
                  </a:txBody>
                  <a:tcPr marL="45720" marR="45720" marT="18288" marB="18288">
                    <a:solidFill>
                      <a:srgbClr val="E2E8F0"/>
                    </a:solidFill>
                  </a:tcPr>
                </a:tc>
              </a:tr>
              <a:tr h="301752">
                <a:tc>
                  <a:txBody>
                    <a:bodyPr wrap="square"/>
                    <a:lstStyle/>
                    <a:p>
                      <a:pPr algn="l"/>
                      <a:r>
                        <a:rPr sz="900" b="0">
                          <a:solidFill>
                            <a:srgbClr val="1E293B"/>
                          </a:solidFill>
                          <a:latin typeface="Calibri"/>
                        </a:rPr>
                        <a:t>Number of sites</a:t>
                      </a:r>
                    </a:p>
                  </a:txBody>
                  <a:tcPr marL="45720" marR="45720" marT="18288" marB="18288">
                    <a:solidFill>
                      <a:srgbClr val="FFFFFF"/>
                    </a:solidFill>
                  </a:tcPr>
                </a:tc>
                <a:tc>
                  <a:txBody>
                    <a:bodyPr wrap="square"/>
                    <a:lstStyle/>
                    <a:p>
                      <a:pPr algn="r"/>
                      <a:r>
                        <a:rPr sz="900" b="0">
                          <a:solidFill>
                            <a:srgbClr val="1E293B"/>
                          </a:solidFill>
                          <a:latin typeface="Calibri"/>
                        </a:rPr>
                        <a:t>-0.01</a:t>
                      </a:r>
                    </a:p>
                  </a:txBody>
                  <a:tcPr marL="45720" marR="45720" marT="18288" marB="18288">
                    <a:solidFill>
                      <a:srgbClr val="FFFFFF"/>
                    </a:solidFill>
                  </a:tcPr>
                </a:tc>
                <a:tc>
                  <a:txBody>
                    <a:bodyPr wrap="square"/>
                    <a:lstStyle/>
                    <a:p>
                      <a:pPr algn="r"/>
                      <a:r>
                        <a:rPr sz="900" b="0">
                          <a:solidFill>
                            <a:srgbClr val="1E293B"/>
                          </a:solidFill>
                          <a:latin typeface="Calibri"/>
                        </a:rPr>
                        <a:t>-0.15</a:t>
                      </a:r>
                    </a:p>
                  </a:txBody>
                  <a:tcPr marL="45720" marR="45720" marT="18288" marB="18288">
                    <a:solidFill>
                      <a:srgbClr val="FFFFFF"/>
                    </a:solidFill>
                  </a:tcPr>
                </a:tc>
                <a:tc>
                  <a:txBody>
                    <a:bodyPr wrap="square"/>
                    <a:lstStyle/>
                    <a:p>
                      <a:pPr algn="r"/>
                      <a:r>
                        <a:rPr sz="900" b="0">
                          <a:solidFill>
                            <a:srgbClr val="1E293B"/>
                          </a:solidFill>
                          <a:latin typeface="Calibri"/>
                        </a:rPr>
                        <a:t>47,674</a:t>
                      </a:r>
                    </a:p>
                  </a:txBody>
                  <a:tcPr marL="45720" marR="45720" marT="18288" marB="18288">
                    <a:solidFill>
                      <a:srgbClr val="FFFFFF"/>
                    </a:solidFill>
                  </a:tcPr>
                </a:tc>
                <a:tc>
                  <a:txBody>
                    <a:bodyPr wrap="square"/>
                    <a:lstStyle/>
                    <a:p>
                      <a:pPr algn="r"/>
                      <a:r>
                        <a:rPr sz="900" b="1">
                          <a:solidFill>
                            <a:srgbClr val="1A7C52"/>
                          </a:solidFill>
                          <a:latin typeface="Calibri"/>
                        </a:rPr>
                        <a:t>None</a:t>
                      </a:r>
                    </a:p>
                  </a:txBody>
                  <a:tcPr marL="45720" marR="45720" marT="18288" marB="18288">
                    <a:solidFill>
                      <a:srgbClr val="FFFFFF"/>
                    </a:solidFill>
                  </a:tcPr>
                </a:tc>
              </a:tr>
              <a:tr h="301752">
                <a:tc>
                  <a:txBody>
                    <a:bodyPr wrap="square"/>
                    <a:lstStyle/>
                    <a:p>
                      <a:pPr algn="l"/>
                      <a:r>
                        <a:rPr sz="900" b="0">
                          <a:solidFill>
                            <a:srgbClr val="1E293B"/>
                          </a:solidFill>
                          <a:latin typeface="Calibri"/>
                        </a:rPr>
                        <a:t>Number of frequencies</a:t>
                      </a:r>
                    </a:p>
                  </a:txBody>
                  <a:tcPr marL="45720" marR="45720" marT="18288" marB="18288">
                    <a:solidFill>
                      <a:srgbClr val="FFFFFF"/>
                    </a:solidFill>
                  </a:tcPr>
                </a:tc>
                <a:tc>
                  <a:txBody>
                    <a:bodyPr wrap="square"/>
                    <a:lstStyle/>
                    <a:p>
                      <a:pPr algn="r"/>
                      <a:r>
                        <a:rPr sz="900" b="0">
                          <a:solidFill>
                            <a:srgbClr val="1E293B"/>
                          </a:solidFill>
                          <a:latin typeface="Calibri"/>
                        </a:rPr>
                        <a:t>+0.07</a:t>
                      </a:r>
                    </a:p>
                  </a:txBody>
                  <a:tcPr marL="45720" marR="45720" marT="18288" marB="18288">
                    <a:solidFill>
                      <a:srgbClr val="FFFFFF"/>
                    </a:solidFill>
                  </a:tcPr>
                </a:tc>
                <a:tc>
                  <a:txBody>
                    <a:bodyPr wrap="square"/>
                    <a:lstStyle/>
                    <a:p>
                      <a:pPr algn="r"/>
                      <a:r>
                        <a:rPr sz="900" b="0">
                          <a:solidFill>
                            <a:srgbClr val="1E293B"/>
                          </a:solidFill>
                          <a:latin typeface="Calibri"/>
                        </a:rPr>
                        <a:t>+0.12</a:t>
                      </a:r>
                    </a:p>
                  </a:txBody>
                  <a:tcPr marL="45720" marR="45720" marT="18288" marB="18288">
                    <a:solidFill>
                      <a:srgbClr val="FFFFFF"/>
                    </a:solidFill>
                  </a:tcPr>
                </a:tc>
                <a:tc>
                  <a:txBody>
                    <a:bodyPr wrap="square"/>
                    <a:lstStyle/>
                    <a:p>
                      <a:pPr algn="r"/>
                      <a:r>
                        <a:rPr sz="900" b="0">
                          <a:solidFill>
                            <a:srgbClr val="1E293B"/>
                          </a:solidFill>
                          <a:latin typeface="Calibri"/>
                        </a:rPr>
                        <a:t>47,674</a:t>
                      </a:r>
                    </a:p>
                  </a:txBody>
                  <a:tcPr marL="45720" marR="45720" marT="18288" marB="18288">
                    <a:solidFill>
                      <a:srgbClr val="FFFFFF"/>
                    </a:solidFill>
                  </a:tcPr>
                </a:tc>
                <a:tc>
                  <a:txBody>
                    <a:bodyPr wrap="square"/>
                    <a:lstStyle/>
                    <a:p>
                      <a:pPr algn="r"/>
                      <a:r>
                        <a:rPr sz="900" b="1">
                          <a:solidFill>
                            <a:srgbClr val="B86800"/>
                          </a:solidFill>
                          <a:latin typeface="Calibri"/>
                        </a:rPr>
                        <a:t>Weak</a:t>
                      </a:r>
                    </a:p>
                  </a:txBody>
                  <a:tcPr marL="45720" marR="45720" marT="18288" marB="18288">
                    <a:solidFill>
                      <a:srgbClr val="FFFFFF"/>
                    </a:solidFill>
                  </a:tcPr>
                </a:tc>
              </a:tr>
              <a:tr h="301752">
                <a:tc>
                  <a:txBody>
                    <a:bodyPr wrap="square"/>
                    <a:lstStyle/>
                    <a:p>
                      <a:pPr algn="l"/>
                      <a:r>
                        <a:rPr sz="900" b="0">
                          <a:solidFill>
                            <a:srgbClr val="1E293B"/>
                          </a:solidFill>
                          <a:latin typeface="Calibri"/>
                        </a:rPr>
                        <a:t>Total bandwidth (emission)</a:t>
                      </a:r>
                    </a:p>
                  </a:txBody>
                  <a:tcPr marL="45720" marR="45720" marT="18288" marB="18288">
                    <a:solidFill>
                      <a:srgbClr val="FFFFFF"/>
                    </a:solidFill>
                  </a:tcPr>
                </a:tc>
                <a:tc>
                  <a:txBody>
                    <a:bodyPr wrap="square"/>
                    <a:lstStyle/>
                    <a:p>
                      <a:pPr algn="r"/>
                      <a:r>
                        <a:rPr sz="900" b="0">
                          <a:solidFill>
                            <a:srgbClr val="1E293B"/>
                          </a:solidFill>
                          <a:latin typeface="Calibri"/>
                        </a:rPr>
                        <a:t>+0.04</a:t>
                      </a:r>
                    </a:p>
                  </a:txBody>
                  <a:tcPr marL="45720" marR="45720" marT="18288" marB="18288">
                    <a:solidFill>
                      <a:srgbClr val="FFFFFF"/>
                    </a:solidFill>
                  </a:tcPr>
                </a:tc>
                <a:tc>
                  <a:txBody>
                    <a:bodyPr wrap="square"/>
                    <a:lstStyle/>
                    <a:p>
                      <a:pPr algn="r"/>
                      <a:r>
                        <a:rPr sz="900" b="0">
                          <a:solidFill>
                            <a:srgbClr val="1E293B"/>
                          </a:solidFill>
                          <a:latin typeface="Calibri"/>
                        </a:rPr>
                        <a:t>+0.08</a:t>
                      </a:r>
                    </a:p>
                  </a:txBody>
                  <a:tcPr marL="45720" marR="45720" marT="18288" marB="18288">
                    <a:solidFill>
                      <a:srgbClr val="FFFFFF"/>
                    </a:solidFill>
                  </a:tcPr>
                </a:tc>
                <a:tc>
                  <a:txBody>
                    <a:bodyPr wrap="square"/>
                    <a:lstStyle/>
                    <a:p>
                      <a:pPr algn="r"/>
                      <a:r>
                        <a:rPr sz="900" b="0">
                          <a:solidFill>
                            <a:srgbClr val="1E293B"/>
                          </a:solidFill>
                          <a:latin typeface="Calibri"/>
                        </a:rPr>
                        <a:t>21,372</a:t>
                      </a:r>
                    </a:p>
                  </a:txBody>
                  <a:tcPr marL="45720" marR="45720" marT="18288" marB="18288">
                    <a:solidFill>
                      <a:srgbClr val="FFFFFF"/>
                    </a:solidFill>
                  </a:tcPr>
                </a:tc>
                <a:tc>
                  <a:txBody>
                    <a:bodyPr wrap="square"/>
                    <a:lstStyle/>
                    <a:p>
                      <a:pPr algn="r"/>
                      <a:r>
                        <a:rPr sz="900" b="1">
                          <a:solidFill>
                            <a:srgbClr val="1A7C52"/>
                          </a:solidFill>
                          <a:latin typeface="Calibri"/>
                        </a:rPr>
                        <a:t>None</a:t>
                      </a:r>
                    </a:p>
                  </a:txBody>
                  <a:tcPr marL="45720" marR="45720" marT="18288" marB="18288">
                    <a:solidFill>
                      <a:srgbClr val="FFFFFF"/>
                    </a:solidFill>
                  </a:tcPr>
                </a:tc>
              </a:tr>
              <a:tr h="301752">
                <a:tc>
                  <a:txBody>
                    <a:bodyPr wrap="square"/>
                    <a:lstStyle/>
                    <a:p>
                      <a:pPr algn="l"/>
                      <a:r>
                        <a:rPr sz="900" b="0">
                          <a:solidFill>
                            <a:srgbClr val="1E293B"/>
                          </a:solidFill>
                          <a:latin typeface="Calibri"/>
                        </a:rPr>
                        <a:t>Spectrum span (range)</a:t>
                      </a:r>
                    </a:p>
                  </a:txBody>
                  <a:tcPr marL="45720" marR="45720" marT="18288" marB="18288">
                    <a:solidFill>
                      <a:srgbClr val="FFFFFF"/>
                    </a:solidFill>
                  </a:tcPr>
                </a:tc>
                <a:tc>
                  <a:txBody>
                    <a:bodyPr wrap="square"/>
                    <a:lstStyle/>
                    <a:p>
                      <a:pPr algn="r"/>
                      <a:r>
                        <a:rPr sz="900" b="0">
                          <a:solidFill>
                            <a:srgbClr val="1E293B"/>
                          </a:solidFill>
                          <a:latin typeface="Calibri"/>
                        </a:rPr>
                        <a:t>+0.02</a:t>
                      </a:r>
                    </a:p>
                  </a:txBody>
                  <a:tcPr marL="45720" marR="45720" marT="18288" marB="18288">
                    <a:solidFill>
                      <a:srgbClr val="FFFFFF"/>
                    </a:solidFill>
                  </a:tcPr>
                </a:tc>
                <a:tc>
                  <a:txBody>
                    <a:bodyPr wrap="square"/>
                    <a:lstStyle/>
                    <a:p>
                      <a:pPr algn="r"/>
                      <a:r>
                        <a:rPr sz="900" b="0">
                          <a:solidFill>
                            <a:srgbClr val="1E293B"/>
                          </a:solidFill>
                          <a:latin typeface="Calibri"/>
                        </a:rPr>
                        <a:t>-0.05</a:t>
                      </a:r>
                    </a:p>
                  </a:txBody>
                  <a:tcPr marL="45720" marR="45720" marT="18288" marB="18288">
                    <a:solidFill>
                      <a:srgbClr val="FFFFFF"/>
                    </a:solidFill>
                  </a:tcPr>
                </a:tc>
                <a:tc>
                  <a:txBody>
                    <a:bodyPr wrap="square"/>
                    <a:lstStyle/>
                    <a:p>
                      <a:pPr algn="r"/>
                      <a:r>
                        <a:rPr sz="900" b="0">
                          <a:solidFill>
                            <a:srgbClr val="1E293B"/>
                          </a:solidFill>
                          <a:latin typeface="Calibri"/>
                        </a:rPr>
                        <a:t>35,790</a:t>
                      </a:r>
                    </a:p>
                  </a:txBody>
                  <a:tcPr marL="45720" marR="45720" marT="18288" marB="18288">
                    <a:solidFill>
                      <a:srgbClr val="FFFFFF"/>
                    </a:solidFill>
                  </a:tcPr>
                </a:tc>
                <a:tc>
                  <a:txBody>
                    <a:bodyPr wrap="square"/>
                    <a:lstStyle/>
                    <a:p>
                      <a:pPr algn="r"/>
                      <a:r>
                        <a:rPr sz="900" b="1">
                          <a:solidFill>
                            <a:srgbClr val="1A7C52"/>
                          </a:solidFill>
                          <a:latin typeface="Calibri"/>
                        </a:rPr>
                        <a:t>None</a:t>
                      </a:r>
                    </a:p>
                  </a:txBody>
                  <a:tcPr marL="45720" marR="45720" marT="18288" marB="18288">
                    <a:solidFill>
                      <a:srgbClr val="FFFFFF"/>
                    </a:solidFill>
                  </a:tcPr>
                </a:tc>
              </a:tr>
            </a:tbl>
          </a:graphicData>
        </a:graphic>
      </p:graphicFrame>
      <p:sp>
        <p:nvSpPr>
          <p:cNvPr id="12" name="TextBox 11"/>
          <p:cNvSpPr txBox="1"/>
          <p:nvPr/>
        </p:nvSpPr>
        <p:spPr>
          <a:xfrm>
            <a:off x="4846320" y="2926080"/>
            <a:ext cx="3840480" cy="256032"/>
          </a:xfrm>
          <a:prstGeom prst="rect">
            <a:avLst/>
          </a:prstGeom>
          <a:noFill/>
        </p:spPr>
        <p:txBody>
          <a:bodyPr wrap="square" lIns="36576" rIns="36576" tIns="18288" bIns="18288">
            <a:spAutoFit/>
          </a:bodyPr>
          <a:lstStyle/>
          <a:p>
            <a:pPr algn="l"/>
            <a:r>
              <a:rPr sz="1000" b="1" i="0">
                <a:solidFill>
                  <a:srgbClr val="64748B"/>
                </a:solidFill>
                <a:latin typeface="Calibri"/>
              </a:rPr>
              <a:t>FEDERAL/NON-FEDERAL GROUPING (CLASSIFIABLE APPS)</a:t>
            </a:r>
          </a:p>
        </p:txBody>
      </p:sp>
      <p:graphicFrame>
        <p:nvGraphicFramePr>
          <p:cNvPr id="13" name="Table 12"/>
          <p:cNvGraphicFramePr>
            <a:graphicFrameLocks noGrp="1"/>
          </p:cNvGraphicFramePr>
          <p:nvPr/>
        </p:nvGraphicFramePr>
        <p:xfrm>
          <a:off x="4846320" y="3200400"/>
          <a:ext cx="3840480" cy="1280160"/>
        </p:xfrm>
        <a:graphic>
          <a:graphicData uri="http://schemas.openxmlformats.org/drawingml/2006/table">
            <a:tbl>
              <a:tblPr firstRow="1" bandRow="1">
                <a:tableStyleId>{5C22544A-7EE6-4342-B048-85BDC9FD1C3A}</a:tableStyleId>
              </a:tblPr>
              <a:tblGrid>
                <a:gridCol w="1783080"/>
                <a:gridCol w="594360"/>
                <a:gridCol w="777240"/>
                <a:gridCol w="685800"/>
              </a:tblGrid>
              <a:tr h="320040">
                <a:tc>
                  <a:txBody>
                    <a:bodyPr wrap="square"/>
                    <a:lstStyle/>
                    <a:p>
                      <a:pPr algn="l"/>
                      <a:r>
                        <a:rPr sz="900" b="1">
                          <a:solidFill>
                            <a:srgbClr val="1E293B"/>
                          </a:solidFill>
                          <a:latin typeface="Calibri"/>
                        </a:rPr>
                        <a:t>Cohort</a:t>
                      </a:r>
                    </a:p>
                  </a:txBody>
                  <a:tcPr marL="45720" marR="45720" marT="18288" marB="18288">
                    <a:solidFill>
                      <a:srgbClr val="E2E8F0"/>
                    </a:solidFill>
                  </a:tcPr>
                </a:tc>
                <a:tc>
                  <a:txBody>
                    <a:bodyPr wrap="square"/>
                    <a:lstStyle/>
                    <a:p>
                      <a:pPr algn="r"/>
                      <a:r>
                        <a:rPr sz="900" b="1">
                          <a:solidFill>
                            <a:srgbClr val="1E293B"/>
                          </a:solidFill>
                          <a:latin typeface="Calibri"/>
                        </a:rPr>
                        <a:t>n</a:t>
                      </a:r>
                    </a:p>
                  </a:txBody>
                  <a:tcPr marL="45720" marR="45720" marT="18288" marB="18288">
                    <a:solidFill>
                      <a:srgbClr val="E2E8F0"/>
                    </a:solidFill>
                  </a:tcPr>
                </a:tc>
                <a:tc>
                  <a:txBody>
                    <a:bodyPr wrap="square"/>
                    <a:lstStyle/>
                    <a:p>
                      <a:pPr algn="r"/>
                      <a:r>
                        <a:rPr sz="900" b="1">
                          <a:solidFill>
                            <a:srgbClr val="1E293B"/>
                          </a:solidFill>
                          <a:latin typeface="Calibri"/>
                        </a:rPr>
                        <a:t>Median days</a:t>
                      </a:r>
                    </a:p>
                  </a:txBody>
                  <a:tcPr marL="45720" marR="45720" marT="18288" marB="18288">
                    <a:solidFill>
                      <a:srgbClr val="E2E8F0"/>
                    </a:solidFill>
                  </a:tcPr>
                </a:tc>
                <a:tc>
                  <a:txBody>
                    <a:bodyPr wrap="square"/>
                    <a:lstStyle/>
                    <a:p>
                      <a:pPr algn="r"/>
                      <a:r>
                        <a:rPr sz="900" b="1">
                          <a:solidFill>
                            <a:srgbClr val="1E293B"/>
                          </a:solidFill>
                          <a:latin typeface="Calibri"/>
                        </a:rPr>
                        <a:t>Mean days</a:t>
                      </a:r>
                    </a:p>
                  </a:txBody>
                  <a:tcPr marL="45720" marR="45720" marT="18288" marB="18288">
                    <a:solidFill>
                      <a:srgbClr val="E2E8F0"/>
                    </a:solidFill>
                  </a:tcPr>
                </a:tc>
              </a:tr>
              <a:tr h="320040">
                <a:tc>
                  <a:txBody>
                    <a:bodyPr wrap="square"/>
                    <a:lstStyle/>
                    <a:p>
                      <a:pPr algn="l"/>
                      <a:r>
                        <a:rPr sz="900" b="0">
                          <a:solidFill>
                            <a:srgbClr val="1E293B"/>
                          </a:solidFill>
                          <a:latin typeface="Calibri"/>
                        </a:rPr>
                        <a:t>Spans Federal + Non-Federal</a:t>
                      </a:r>
                    </a:p>
                  </a:txBody>
                  <a:tcPr marL="45720" marR="45720" marT="18288" marB="18288">
                    <a:solidFill>
                      <a:srgbClr val="FFFFFF"/>
                    </a:solidFill>
                  </a:tcPr>
                </a:tc>
                <a:tc>
                  <a:txBody>
                    <a:bodyPr wrap="square"/>
                    <a:lstStyle/>
                    <a:p>
                      <a:pPr algn="r"/>
                      <a:r>
                        <a:rPr sz="900" b="0">
                          <a:solidFill>
                            <a:srgbClr val="1E293B"/>
                          </a:solidFill>
                          <a:latin typeface="Calibri"/>
                        </a:rPr>
                        <a:t>31,688</a:t>
                      </a:r>
                    </a:p>
                  </a:txBody>
                  <a:tcPr marL="45720" marR="45720" marT="18288" marB="18288">
                    <a:solidFill>
                      <a:srgbClr val="FFFFFF"/>
                    </a:solidFill>
                  </a:tcPr>
                </a:tc>
                <a:tc>
                  <a:txBody>
                    <a:bodyPr wrap="square"/>
                    <a:lstStyle/>
                    <a:p>
                      <a:pPr algn="r"/>
                      <a:r>
                        <a:rPr sz="900" b="0">
                          <a:solidFill>
                            <a:srgbClr val="1E293B"/>
                          </a:solidFill>
                          <a:latin typeface="Calibri"/>
                        </a:rPr>
                        <a:t>24</a:t>
                      </a:r>
                    </a:p>
                  </a:txBody>
                  <a:tcPr marL="45720" marR="45720" marT="18288" marB="18288">
                    <a:solidFill>
                      <a:srgbClr val="FFFFFF"/>
                    </a:solidFill>
                  </a:tcPr>
                </a:tc>
                <a:tc>
                  <a:txBody>
                    <a:bodyPr wrap="square"/>
                    <a:lstStyle/>
                    <a:p>
                      <a:pPr algn="r"/>
                      <a:r>
                        <a:rPr sz="900" b="0">
                          <a:solidFill>
                            <a:srgbClr val="1E293B"/>
                          </a:solidFill>
                          <a:latin typeface="Calibri"/>
                        </a:rPr>
                        <a:t>52</a:t>
                      </a:r>
                    </a:p>
                  </a:txBody>
                  <a:tcPr marL="45720" marR="45720" marT="18288" marB="18288">
                    <a:solidFill>
                      <a:srgbClr val="FFFFFF"/>
                    </a:solidFill>
                  </a:tcPr>
                </a:tc>
              </a:tr>
              <a:tr h="320040">
                <a:tc>
                  <a:txBody>
                    <a:bodyPr wrap="square"/>
                    <a:lstStyle/>
                    <a:p>
                      <a:pPr algn="l"/>
                      <a:r>
                        <a:rPr sz="900" b="0">
                          <a:solidFill>
                            <a:srgbClr val="1E293B"/>
                          </a:solidFill>
                          <a:latin typeface="Calibri"/>
                        </a:rPr>
                        <a:t>Federal frequencies only</a:t>
                      </a:r>
                    </a:p>
                  </a:txBody>
                  <a:tcPr marL="45720" marR="45720" marT="18288" marB="18288">
                    <a:solidFill>
                      <a:srgbClr val="FFFFFF"/>
                    </a:solidFill>
                  </a:tcPr>
                </a:tc>
                <a:tc>
                  <a:txBody>
                    <a:bodyPr wrap="square"/>
                    <a:lstStyle/>
                    <a:p>
                      <a:pPr algn="r"/>
                      <a:r>
                        <a:rPr sz="900" b="0">
                          <a:solidFill>
                            <a:srgbClr val="1E293B"/>
                          </a:solidFill>
                          <a:latin typeface="Calibri"/>
                        </a:rPr>
                        <a:t>6,234</a:t>
                      </a:r>
                    </a:p>
                  </a:txBody>
                  <a:tcPr marL="45720" marR="45720" marT="18288" marB="18288">
                    <a:solidFill>
                      <a:srgbClr val="FFFFFF"/>
                    </a:solidFill>
                  </a:tcPr>
                </a:tc>
                <a:tc>
                  <a:txBody>
                    <a:bodyPr wrap="square"/>
                    <a:lstStyle/>
                    <a:p>
                      <a:pPr algn="r"/>
                      <a:r>
                        <a:rPr sz="900" b="0">
                          <a:solidFill>
                            <a:srgbClr val="1E293B"/>
                          </a:solidFill>
                          <a:latin typeface="Calibri"/>
                        </a:rPr>
                        <a:t>19</a:t>
                      </a:r>
                    </a:p>
                  </a:txBody>
                  <a:tcPr marL="45720" marR="45720" marT="18288" marB="18288">
                    <a:solidFill>
                      <a:srgbClr val="FFFFFF"/>
                    </a:solidFill>
                  </a:tcPr>
                </a:tc>
                <a:tc>
                  <a:txBody>
                    <a:bodyPr wrap="square"/>
                    <a:lstStyle/>
                    <a:p>
                      <a:pPr algn="r"/>
                      <a:r>
                        <a:rPr sz="900" b="0">
                          <a:solidFill>
                            <a:srgbClr val="1E293B"/>
                          </a:solidFill>
                          <a:latin typeface="Calibri"/>
                        </a:rPr>
                        <a:t>39</a:t>
                      </a:r>
                    </a:p>
                  </a:txBody>
                  <a:tcPr marL="45720" marR="45720" marT="18288" marB="18288">
                    <a:solidFill>
                      <a:srgbClr val="FFFFFF"/>
                    </a:solidFill>
                  </a:tcPr>
                </a:tc>
              </a:tr>
              <a:tr h="320040">
                <a:tc>
                  <a:txBody>
                    <a:bodyPr wrap="square"/>
                    <a:lstStyle/>
                    <a:p>
                      <a:pPr algn="l"/>
                      <a:r>
                        <a:rPr sz="900" b="0">
                          <a:solidFill>
                            <a:srgbClr val="1E293B"/>
                          </a:solidFill>
                          <a:latin typeface="Calibri"/>
                        </a:rPr>
                        <a:t>Non-Federal only</a:t>
                      </a:r>
                    </a:p>
                  </a:txBody>
                  <a:tcPr marL="45720" marR="45720" marT="18288" marB="18288">
                    <a:solidFill>
                      <a:srgbClr val="FFFFFF"/>
                    </a:solidFill>
                  </a:tcPr>
                </a:tc>
                <a:tc>
                  <a:txBody>
                    <a:bodyPr wrap="square"/>
                    <a:lstStyle/>
                    <a:p>
                      <a:pPr algn="r"/>
                      <a:r>
                        <a:rPr sz="900" b="0">
                          <a:solidFill>
                            <a:srgbClr val="1E293B"/>
                          </a:solidFill>
                          <a:latin typeface="Calibri"/>
                        </a:rPr>
                        <a:t>6,366</a:t>
                      </a:r>
                    </a:p>
                  </a:txBody>
                  <a:tcPr marL="45720" marR="45720" marT="18288" marB="18288">
                    <a:solidFill>
                      <a:srgbClr val="FFFFFF"/>
                    </a:solidFill>
                  </a:tcPr>
                </a:tc>
                <a:tc>
                  <a:txBody>
                    <a:bodyPr wrap="square"/>
                    <a:lstStyle/>
                    <a:p>
                      <a:pPr algn="r"/>
                      <a:r>
                        <a:rPr sz="900" b="0">
                          <a:solidFill>
                            <a:srgbClr val="1E293B"/>
                          </a:solidFill>
                          <a:latin typeface="Calibri"/>
                        </a:rPr>
                        <a:t>15</a:t>
                      </a:r>
                    </a:p>
                  </a:txBody>
                  <a:tcPr marL="45720" marR="45720" marT="18288" marB="18288">
                    <a:solidFill>
                      <a:srgbClr val="FFFFFF"/>
                    </a:solidFill>
                  </a:tcPr>
                </a:tc>
                <a:tc>
                  <a:txBody>
                    <a:bodyPr wrap="square"/>
                    <a:lstStyle/>
                    <a:p>
                      <a:pPr algn="r"/>
                      <a:r>
                        <a:rPr sz="900" b="0">
                          <a:solidFill>
                            <a:srgbClr val="1E293B"/>
                          </a:solidFill>
                          <a:latin typeface="Calibri"/>
                        </a:rPr>
                        <a:t>31</a:t>
                      </a:r>
                    </a:p>
                  </a:txBody>
                  <a:tcPr marL="45720" marR="45720" marT="18288" marB="18288">
                    <a:solidFill>
                      <a:srgbClr val="FFFFFF"/>
                    </a:solidFill>
                  </a:tcPr>
                </a:tc>
              </a:tr>
            </a:tbl>
          </a:graphicData>
        </a:graphic>
      </p:graphicFrame>
      <p:sp>
        <p:nvSpPr>
          <p:cNvPr id="14" name="TextBox 13"/>
          <p:cNvSpPr txBox="1"/>
          <p:nvPr/>
        </p:nvSpPr>
        <p:spPr>
          <a:xfrm>
            <a:off x="457200" y="4800600"/>
            <a:ext cx="8229600" cy="274320"/>
          </a:xfrm>
          <a:prstGeom prst="rect">
            <a:avLst/>
          </a:prstGeom>
          <a:noFill/>
        </p:spPr>
        <p:txBody>
          <a:bodyPr wrap="square" lIns="36576" rIns="36576" tIns="18288" bIns="18288">
            <a:spAutoFit/>
          </a:bodyPr>
          <a:lstStyle/>
          <a:p>
            <a:pPr algn="l"/>
            <a:r>
              <a:rPr sz="800" b="0" i="0">
                <a:solidFill>
                  <a:srgbClr val="64748B"/>
                </a:solidFill>
                <a:latin typeface="Calibri"/>
              </a:rPr>
              <a:t>Methodology: receipt_date and grant_date parsed from canonized fields; processing_days clipped to 0-1825. Bandwidth (emission) parses ITU emission designators (HKMG-coded). Spectrum span merges per-app (start, stop) intervals before summing. Group comparisons exclude 3,301 zero-frequency apps (transfers/assignments/improperly filed mods).</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256032"/>
          </a:xfrm>
          <a:prstGeom prst="rect">
            <a:avLst/>
          </a:prstGeom>
          <a:noFill/>
        </p:spPr>
        <p:txBody>
          <a:bodyPr wrap="square" lIns="36576" rIns="36576" tIns="18288" bIns="18288">
            <a:spAutoFit/>
          </a:bodyPr>
          <a:lstStyle/>
          <a:p>
            <a:pPr algn="l"/>
            <a:r>
              <a:rPr sz="1000" b="0" i="0">
                <a:solidFill>
                  <a:srgbClr val="64748B"/>
                </a:solidFill>
                <a:latin typeface="Calibri"/>
              </a:rPr>
              <a:t>REPEAT STA ANALYSIS</a:t>
            </a:r>
          </a:p>
        </p:txBody>
      </p:sp>
      <p:sp>
        <p:nvSpPr>
          <p:cNvPr id="3" name="TextBox 2"/>
          <p:cNvSpPr txBox="1"/>
          <p:nvPr/>
        </p:nvSpPr>
        <p:spPr>
          <a:xfrm>
            <a:off x="457200" y="502920"/>
            <a:ext cx="8229600" cy="594360"/>
          </a:xfrm>
          <a:prstGeom prst="rect">
            <a:avLst/>
          </a:prstGeom>
          <a:noFill/>
        </p:spPr>
        <p:txBody>
          <a:bodyPr wrap="square" lIns="36576" rIns="36576" tIns="18288" bIns="18288">
            <a:spAutoFit/>
          </a:bodyPr>
          <a:lstStyle/>
          <a:p>
            <a:pPr algn="l"/>
            <a:r>
              <a:rPr sz="3000" b="1" i="0">
                <a:solidFill>
                  <a:srgbClr val="1E293B"/>
                </a:solidFill>
                <a:latin typeface="Calibri"/>
              </a:rPr>
              <a:t>Are Applicants Cycling STAs Instead of Filing Conventional?</a:t>
            </a:r>
          </a:p>
        </p:txBody>
      </p:sp>
      <p:graphicFrame>
        <p:nvGraphicFramePr>
          <p:cNvPr id="4" name="Chart 3"/>
          <p:cNvGraphicFramePr>
            <a:graphicFrameLocks noGrp="1"/>
          </p:cNvGraphicFramePr>
          <p:nvPr/>
        </p:nvGraphicFramePr>
        <p:xfrm>
          <a:off x="502920" y="1325880"/>
          <a:ext cx="8138160" cy="1005840"/>
        </p:xfrm>
        <a:graphic>
          <a:graphicData uri="http://schemas.openxmlformats.org/drawingml/2006/chart">
            <c:chart xmlns:c="http://schemas.openxmlformats.org/drawingml/2006/chart" r:id="rId2"/>
          </a:graphicData>
        </a:graphic>
      </p:graphicFrame>
      <p:sp>
        <p:nvSpPr>
          <p:cNvPr id="5" name="TextBox 4"/>
          <p:cNvSpPr txBox="1"/>
          <p:nvPr/>
        </p:nvSpPr>
        <p:spPr>
          <a:xfrm>
            <a:off x="502920" y="2514600"/>
            <a:ext cx="2606040" cy="256032"/>
          </a:xfrm>
          <a:prstGeom prst="rect">
            <a:avLst/>
          </a:prstGeom>
          <a:noFill/>
        </p:spPr>
        <p:txBody>
          <a:bodyPr wrap="square" lIns="36576" rIns="36576" tIns="18288" bIns="18288">
            <a:spAutoFit/>
          </a:bodyPr>
          <a:lstStyle/>
          <a:p>
            <a:pPr algn="l"/>
            <a:r>
              <a:rPr sz="1000" b="1" i="0">
                <a:solidFill>
                  <a:srgbClr val="1A7C52"/>
                </a:solidFill>
                <a:latin typeface="Calibri"/>
              </a:rPr>
              <a:t>AMENDMENTS</a:t>
            </a:r>
          </a:p>
        </p:txBody>
      </p:sp>
      <p:sp>
        <p:nvSpPr>
          <p:cNvPr id="6" name="TextBox 5"/>
          <p:cNvSpPr txBox="1"/>
          <p:nvPr/>
        </p:nvSpPr>
        <p:spPr>
          <a:xfrm>
            <a:off x="502920" y="2788920"/>
            <a:ext cx="2606040" cy="292608"/>
          </a:xfrm>
          <a:prstGeom prst="rect">
            <a:avLst/>
          </a:prstGeom>
          <a:noFill/>
        </p:spPr>
        <p:txBody>
          <a:bodyPr wrap="square" lIns="36576" rIns="36576" tIns="18288" bIns="18288">
            <a:spAutoFit/>
          </a:bodyPr>
          <a:lstStyle/>
          <a:p>
            <a:pPr algn="l"/>
            <a:r>
              <a:rPr sz="1400" b="1" i="0">
                <a:solidFill>
                  <a:srgbClr val="1E293B"/>
                </a:solidFill>
                <a:latin typeface="Calibri"/>
              </a:rPr>
              <a:t>60.4% / 11,352</a:t>
            </a:r>
          </a:p>
        </p:txBody>
      </p:sp>
      <p:sp>
        <p:nvSpPr>
          <p:cNvPr id="7" name="TextBox 6"/>
          <p:cNvSpPr txBox="1"/>
          <p:nvPr/>
        </p:nvSpPr>
        <p:spPr>
          <a:xfrm>
            <a:off x="502920" y="3108960"/>
            <a:ext cx="2606040" cy="1005840"/>
          </a:xfrm>
          <a:prstGeom prst="rect">
            <a:avLst/>
          </a:prstGeom>
          <a:noFill/>
        </p:spPr>
        <p:txBody>
          <a:bodyPr wrap="square" lIns="36576" rIns="36576" tIns="18288" bIns="18288">
            <a:spAutoFit/>
          </a:bodyPr>
          <a:lstStyle/>
          <a:p>
            <a:pPr algn="l"/>
            <a:r>
              <a:rPr sz="1000" b="0" i="0">
                <a:solidFill>
                  <a:srgbClr val="334155"/>
                </a:solidFill>
                <a:latin typeface="Calibri"/>
              </a:rPr>
              <a:t>Filed DURING the prior STA's active term. Adds sites, frequencies, or parameters to an ongoing experiment. Considered legitimate.</a:t>
            </a:r>
          </a:p>
        </p:txBody>
      </p:sp>
      <p:sp>
        <p:nvSpPr>
          <p:cNvPr id="8" name="TextBox 7"/>
          <p:cNvSpPr txBox="1"/>
          <p:nvPr/>
        </p:nvSpPr>
        <p:spPr>
          <a:xfrm>
            <a:off x="3246120" y="2514600"/>
            <a:ext cx="2606040" cy="256032"/>
          </a:xfrm>
          <a:prstGeom prst="rect">
            <a:avLst/>
          </a:prstGeom>
          <a:noFill/>
        </p:spPr>
        <p:txBody>
          <a:bodyPr wrap="square" lIns="36576" rIns="36576" tIns="18288" bIns="18288">
            <a:spAutoFit/>
          </a:bodyPr>
          <a:lstStyle/>
          <a:p>
            <a:pPr algn="l"/>
            <a:r>
              <a:rPr sz="1000" b="1" i="0">
                <a:solidFill>
                  <a:srgbClr val="B86800"/>
                </a:solidFill>
                <a:latin typeface="Calibri"/>
              </a:rPr>
              <a:t>EXTENSIONS</a:t>
            </a:r>
          </a:p>
        </p:txBody>
      </p:sp>
      <p:sp>
        <p:nvSpPr>
          <p:cNvPr id="9" name="TextBox 8"/>
          <p:cNvSpPr txBox="1"/>
          <p:nvPr/>
        </p:nvSpPr>
        <p:spPr>
          <a:xfrm>
            <a:off x="3246120" y="2788920"/>
            <a:ext cx="2606040" cy="292608"/>
          </a:xfrm>
          <a:prstGeom prst="rect">
            <a:avLst/>
          </a:prstGeom>
          <a:noFill/>
        </p:spPr>
        <p:txBody>
          <a:bodyPr wrap="square" lIns="36576" rIns="36576" tIns="18288" bIns="18288">
            <a:spAutoFit/>
          </a:bodyPr>
          <a:lstStyle/>
          <a:p>
            <a:pPr algn="l"/>
            <a:r>
              <a:rPr sz="1400" b="1" i="0">
                <a:solidFill>
                  <a:srgbClr val="1E293B"/>
                </a:solidFill>
                <a:latin typeface="Calibri"/>
              </a:rPr>
              <a:t>21.9% / 4,112</a:t>
            </a:r>
          </a:p>
        </p:txBody>
      </p:sp>
      <p:sp>
        <p:nvSpPr>
          <p:cNvPr id="10" name="TextBox 9"/>
          <p:cNvSpPr txBox="1"/>
          <p:nvPr/>
        </p:nvSpPr>
        <p:spPr>
          <a:xfrm>
            <a:off x="3246120" y="3108960"/>
            <a:ext cx="2606040" cy="1005840"/>
          </a:xfrm>
          <a:prstGeom prst="rect">
            <a:avLst/>
          </a:prstGeom>
          <a:noFill/>
        </p:spPr>
        <p:txBody>
          <a:bodyPr wrap="square" lIns="36576" rIns="36576" tIns="18288" bIns="18288">
            <a:spAutoFit/>
          </a:bodyPr>
          <a:lstStyle/>
          <a:p>
            <a:pPr algn="l"/>
            <a:r>
              <a:rPr sz="1000" b="0" i="0">
                <a:solidFill>
                  <a:srgbClr val="334155"/>
                </a:solidFill>
                <a:latin typeface="Calibri"/>
              </a:rPr>
              <a:t>Filed within +/-30 days of the prior STA's term_end. Acts as a renewal of the same authorization in new STA form.</a:t>
            </a:r>
          </a:p>
        </p:txBody>
      </p:sp>
      <p:sp>
        <p:nvSpPr>
          <p:cNvPr id="11" name="TextBox 10"/>
          <p:cNvSpPr txBox="1"/>
          <p:nvPr/>
        </p:nvSpPr>
        <p:spPr>
          <a:xfrm>
            <a:off x="5989320" y="2514600"/>
            <a:ext cx="2606040" cy="256032"/>
          </a:xfrm>
          <a:prstGeom prst="rect">
            <a:avLst/>
          </a:prstGeom>
          <a:noFill/>
        </p:spPr>
        <p:txBody>
          <a:bodyPr wrap="square" lIns="36576" rIns="36576" tIns="18288" bIns="18288">
            <a:spAutoFit/>
          </a:bodyPr>
          <a:lstStyle/>
          <a:p>
            <a:pPr algn="l"/>
            <a:r>
              <a:rPr sz="1000" b="1" i="0">
                <a:solidFill>
                  <a:srgbClr val="B91C1C"/>
                </a:solidFill>
                <a:latin typeface="Calibri"/>
              </a:rPr>
              <a:t>REPLACEMENTS</a:t>
            </a:r>
          </a:p>
        </p:txBody>
      </p:sp>
      <p:sp>
        <p:nvSpPr>
          <p:cNvPr id="12" name="TextBox 11"/>
          <p:cNvSpPr txBox="1"/>
          <p:nvPr/>
        </p:nvSpPr>
        <p:spPr>
          <a:xfrm>
            <a:off x="5989320" y="2788920"/>
            <a:ext cx="2606040" cy="292608"/>
          </a:xfrm>
          <a:prstGeom prst="rect">
            <a:avLst/>
          </a:prstGeom>
          <a:noFill/>
        </p:spPr>
        <p:txBody>
          <a:bodyPr wrap="square" lIns="36576" rIns="36576" tIns="18288" bIns="18288">
            <a:spAutoFit/>
          </a:bodyPr>
          <a:lstStyle/>
          <a:p>
            <a:pPr algn="l"/>
            <a:r>
              <a:rPr sz="1400" b="1" i="0">
                <a:solidFill>
                  <a:srgbClr val="1E293B"/>
                </a:solidFill>
                <a:latin typeface="Calibri"/>
              </a:rPr>
              <a:t>17.7% / 3,331</a:t>
            </a:r>
          </a:p>
        </p:txBody>
      </p:sp>
      <p:sp>
        <p:nvSpPr>
          <p:cNvPr id="13" name="TextBox 12"/>
          <p:cNvSpPr txBox="1"/>
          <p:nvPr/>
        </p:nvSpPr>
        <p:spPr>
          <a:xfrm>
            <a:off x="5989320" y="3108960"/>
            <a:ext cx="2606040" cy="1005840"/>
          </a:xfrm>
          <a:prstGeom prst="rect">
            <a:avLst/>
          </a:prstGeom>
          <a:noFill/>
        </p:spPr>
        <p:txBody>
          <a:bodyPr wrap="square" lIns="36576" rIns="36576" tIns="18288" bIns="18288">
            <a:spAutoFit/>
          </a:bodyPr>
          <a:lstStyle/>
          <a:p>
            <a:pPr algn="l"/>
            <a:r>
              <a:rPr sz="1000" b="0" i="0">
                <a:solidFill>
                  <a:srgbClr val="334155"/>
                </a:solidFill>
                <a:latin typeface="Calibri"/>
              </a:rPr>
              <a:t>Filed &gt;30 days after the prior STA expired. Gap-cycles a continuous experiment under repeated 6-month STAs.</a:t>
            </a:r>
          </a:p>
        </p:txBody>
      </p:sp>
      <p:sp>
        <p:nvSpPr>
          <p:cNvPr id="14" name="Rounded Rectangle 13"/>
          <p:cNvSpPr/>
          <p:nvPr/>
        </p:nvSpPr>
        <p:spPr>
          <a:xfrm>
            <a:off x="502920" y="4160520"/>
            <a:ext cx="8138160" cy="594360"/>
          </a:xfrm>
          <a:prstGeom prst="round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85800" y="4215383"/>
            <a:ext cx="4114800" cy="256032"/>
          </a:xfrm>
          <a:prstGeom prst="rect">
            <a:avLst/>
          </a:prstGeom>
          <a:noFill/>
        </p:spPr>
        <p:txBody>
          <a:bodyPr wrap="square" lIns="36576" rIns="36576" tIns="18288" bIns="18288">
            <a:spAutoFit/>
          </a:bodyPr>
          <a:lstStyle/>
          <a:p>
            <a:pPr algn="l"/>
            <a:r>
              <a:rPr sz="1000" b="1" i="0">
                <a:solidFill>
                  <a:srgbClr val="64748B"/>
                </a:solidFill>
                <a:latin typeface="Calibri"/>
              </a:rPr>
              <a:t>CYCLING SIGNAL (Extensions + Replacements)</a:t>
            </a:r>
          </a:p>
        </p:txBody>
      </p:sp>
      <p:sp>
        <p:nvSpPr>
          <p:cNvPr id="16" name="TextBox 15"/>
          <p:cNvSpPr txBox="1"/>
          <p:nvPr/>
        </p:nvSpPr>
        <p:spPr>
          <a:xfrm>
            <a:off x="685800" y="4453128"/>
            <a:ext cx="4114800" cy="274320"/>
          </a:xfrm>
          <a:prstGeom prst="rect">
            <a:avLst/>
          </a:prstGeom>
          <a:noFill/>
        </p:spPr>
        <p:txBody>
          <a:bodyPr wrap="square" lIns="36576" rIns="36576" tIns="18288" bIns="18288">
            <a:spAutoFit/>
          </a:bodyPr>
          <a:lstStyle/>
          <a:p>
            <a:pPr algn="l"/>
            <a:r>
              <a:rPr sz="1400" b="1" i="0">
                <a:solidFill>
                  <a:srgbClr val="B91C1C"/>
                </a:solidFill>
                <a:latin typeface="Calibri"/>
              </a:rPr>
              <a:t>29% / 7,443 of 25,757 classifiable historical STAs</a:t>
            </a:r>
          </a:p>
        </p:txBody>
      </p:sp>
      <p:sp>
        <p:nvSpPr>
          <p:cNvPr id="17" name="TextBox 16"/>
          <p:cNvSpPr txBox="1"/>
          <p:nvPr/>
        </p:nvSpPr>
        <p:spPr>
          <a:xfrm>
            <a:off x="5029200" y="4215383"/>
            <a:ext cx="3566160" cy="256032"/>
          </a:xfrm>
          <a:prstGeom prst="rect">
            <a:avLst/>
          </a:prstGeom>
          <a:noFill/>
        </p:spPr>
        <p:txBody>
          <a:bodyPr wrap="square" lIns="36576" rIns="36576" tIns="18288" bIns="18288">
            <a:spAutoFit/>
          </a:bodyPr>
          <a:lstStyle/>
          <a:p>
            <a:pPr algn="l"/>
            <a:r>
              <a:rPr sz="1000" b="1" i="0">
                <a:solidFill>
                  <a:srgbClr val="64748B"/>
                </a:solidFill>
                <a:latin typeface="Calibri"/>
              </a:rPr>
              <a:t>FORCED-CONVENTIONAL UPPER BOUND</a:t>
            </a:r>
          </a:p>
        </p:txBody>
      </p:sp>
      <p:sp>
        <p:nvSpPr>
          <p:cNvPr id="18" name="TextBox 17"/>
          <p:cNvSpPr txBox="1"/>
          <p:nvPr/>
        </p:nvSpPr>
        <p:spPr>
          <a:xfrm>
            <a:off x="5029200" y="4453128"/>
            <a:ext cx="3566160" cy="274320"/>
          </a:xfrm>
          <a:prstGeom prst="rect">
            <a:avLst/>
          </a:prstGeom>
          <a:noFill/>
        </p:spPr>
        <p:txBody>
          <a:bodyPr wrap="square" lIns="36576" rIns="36576" tIns="18288" bIns="18288">
            <a:spAutoFit/>
          </a:bodyPr>
          <a:lstStyle/>
          <a:p>
            <a:pPr algn="l"/>
            <a:r>
              <a:rPr sz="1400" b="1" i="0">
                <a:solidFill>
                  <a:srgbClr val="1E293B"/>
                </a:solidFill>
                <a:latin typeface="Calibri"/>
              </a:rPr>
              <a:t>Up to 7,400+ STA filings avoidable historically</a:t>
            </a:r>
          </a:p>
        </p:txBody>
      </p:sp>
      <p:sp>
        <p:nvSpPr>
          <p:cNvPr id="19" name="TextBox 18"/>
          <p:cNvSpPr txBox="1"/>
          <p:nvPr/>
        </p:nvSpPr>
        <p:spPr>
          <a:xfrm>
            <a:off x="457200" y="4800600"/>
            <a:ext cx="8229600" cy="274320"/>
          </a:xfrm>
          <a:prstGeom prst="rect">
            <a:avLst/>
          </a:prstGeom>
          <a:noFill/>
        </p:spPr>
        <p:txBody>
          <a:bodyPr wrap="square" lIns="36576" rIns="36576" tIns="18288" bIns="18288">
            <a:spAutoFit/>
          </a:bodyPr>
          <a:lstStyle/>
          <a:p>
            <a:pPr algn="l"/>
            <a:r>
              <a:rPr sz="800" b="0" i="0">
                <a:solidFill>
                  <a:srgbClr val="64748B"/>
                </a:solidFill>
                <a:latin typeface="Calibri"/>
              </a:rPr>
              <a:t>Method: STAs grouped by normalized applicant name; chains formed via union-find on overlapping frequency intervals (MHz). Bucket assigned per follow-on STA against most-recent prior STA's term_end. n = 18,795 follow-on STAs across 2,585 chains.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256032"/>
          </a:xfrm>
          <a:prstGeom prst="rect">
            <a:avLst/>
          </a:prstGeom>
          <a:noFill/>
        </p:spPr>
        <p:txBody>
          <a:bodyPr wrap="square" lIns="36576" rIns="36576" tIns="18288" bIns="18288">
            <a:spAutoFit/>
          </a:bodyPr>
          <a:lstStyle/>
          <a:p>
            <a:pPr algn="l"/>
            <a:r>
              <a:rPr sz="1000" b="0" i="0">
                <a:solidFill>
                  <a:srgbClr val="64748B"/>
                </a:solidFill>
                <a:latin typeface="Calibri"/>
              </a:rPr>
              <a:t>PENDING QUEUE IMPACT</a:t>
            </a:r>
          </a:p>
        </p:txBody>
      </p:sp>
      <p:sp>
        <p:nvSpPr>
          <p:cNvPr id="3" name="TextBox 2"/>
          <p:cNvSpPr txBox="1"/>
          <p:nvPr/>
        </p:nvSpPr>
        <p:spPr>
          <a:xfrm>
            <a:off x="457200" y="502920"/>
            <a:ext cx="8229600" cy="594360"/>
          </a:xfrm>
          <a:prstGeom prst="rect">
            <a:avLst/>
          </a:prstGeom>
          <a:noFill/>
        </p:spPr>
        <p:txBody>
          <a:bodyPr wrap="square" lIns="36576" rIns="36576" tIns="18288" bIns="18288">
            <a:spAutoFit/>
          </a:bodyPr>
          <a:lstStyle/>
          <a:p>
            <a:pPr algn="l"/>
            <a:r>
              <a:rPr sz="3000" b="1" i="0">
                <a:solidFill>
                  <a:srgbClr val="1E293B"/>
                </a:solidFill>
                <a:latin typeface="Calibri"/>
              </a:rPr>
              <a:t>1 in 5 Pending STAs Is From a Cycling-Pattern Applicant</a:t>
            </a:r>
          </a:p>
        </p:txBody>
      </p:sp>
      <p:graphicFrame>
        <p:nvGraphicFramePr>
          <p:cNvPr id="4" name="Chart 3"/>
          <p:cNvGraphicFramePr>
            <a:graphicFrameLocks noGrp="1"/>
          </p:cNvGraphicFramePr>
          <p:nvPr/>
        </p:nvGraphicFramePr>
        <p:xfrm>
          <a:off x="502920" y="1325880"/>
          <a:ext cx="4572000" cy="2103120"/>
        </p:xfrm>
        <a:graphic>
          <a:graphicData uri="http://schemas.openxmlformats.org/drawingml/2006/chart">
            <c:chart xmlns:c="http://schemas.openxmlformats.org/drawingml/2006/chart" r:id="rId2"/>
          </a:graphicData>
        </a:graphic>
      </p:graphicFrame>
      <p:sp>
        <p:nvSpPr>
          <p:cNvPr id="5" name="Rounded Rectangle 4"/>
          <p:cNvSpPr/>
          <p:nvPr/>
        </p:nvSpPr>
        <p:spPr>
          <a:xfrm>
            <a:off x="502920" y="3611880"/>
            <a:ext cx="4572000" cy="1097280"/>
          </a:xfrm>
          <a:prstGeom prst="roundRect">
            <a:avLst/>
          </a:prstGeom>
          <a:solidFill>
            <a:srgbClr val="F8FAFC"/>
          </a:solidFill>
          <a:ln w="9525">
            <a:solidFill>
              <a:srgbClr val="CBD5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85800" y="3703320"/>
            <a:ext cx="4206240" cy="256032"/>
          </a:xfrm>
          <a:prstGeom prst="rect">
            <a:avLst/>
          </a:prstGeom>
          <a:noFill/>
        </p:spPr>
        <p:txBody>
          <a:bodyPr wrap="square" lIns="36576" rIns="36576" tIns="18288" bIns="18288">
            <a:spAutoFit/>
          </a:bodyPr>
          <a:lstStyle/>
          <a:p>
            <a:pPr algn="l"/>
            <a:r>
              <a:rPr sz="900" b="1" i="0">
                <a:solidFill>
                  <a:srgbClr val="64748B"/>
                </a:solidFill>
                <a:latin typeface="Calibri"/>
              </a:rPr>
              <a:t>IF CYCLING-PATTERN APPLICANTS WERE FORCED TO FILE CONVENTIONAL</a:t>
            </a:r>
          </a:p>
        </p:txBody>
      </p:sp>
      <p:sp>
        <p:nvSpPr>
          <p:cNvPr id="7" name="TextBox 6"/>
          <p:cNvSpPr txBox="1"/>
          <p:nvPr/>
        </p:nvSpPr>
        <p:spPr>
          <a:xfrm>
            <a:off x="685800" y="3977640"/>
            <a:ext cx="4206240" cy="365760"/>
          </a:xfrm>
          <a:prstGeom prst="rect">
            <a:avLst/>
          </a:prstGeom>
          <a:noFill/>
        </p:spPr>
        <p:txBody>
          <a:bodyPr wrap="square" lIns="36576" rIns="36576" tIns="18288" bIns="18288">
            <a:spAutoFit/>
          </a:bodyPr>
          <a:lstStyle/>
          <a:p>
            <a:pPr algn="l"/>
            <a:r>
              <a:rPr sz="2200" b="1" i="0">
                <a:solidFill>
                  <a:srgbClr val="1A7C52"/>
                </a:solidFill>
                <a:latin typeface="Calibri"/>
              </a:rPr>
              <a:t>139 - 28 = 111</a:t>
            </a:r>
          </a:p>
        </p:txBody>
      </p:sp>
      <p:sp>
        <p:nvSpPr>
          <p:cNvPr id="8" name="TextBox 7"/>
          <p:cNvSpPr txBox="1"/>
          <p:nvPr/>
        </p:nvSpPr>
        <p:spPr>
          <a:xfrm>
            <a:off x="685800" y="4361688"/>
            <a:ext cx="4206240" cy="292608"/>
          </a:xfrm>
          <a:prstGeom prst="rect">
            <a:avLst/>
          </a:prstGeom>
          <a:noFill/>
        </p:spPr>
        <p:txBody>
          <a:bodyPr wrap="square" lIns="36576" rIns="36576" tIns="18288" bIns="18288">
            <a:spAutoFit/>
          </a:bodyPr>
          <a:lstStyle/>
          <a:p>
            <a:pPr algn="l"/>
            <a:r>
              <a:rPr sz="1000" b="0" i="0">
                <a:solidFill>
                  <a:srgbClr val="1E293B"/>
                </a:solidFill>
                <a:latin typeface="Calibri"/>
              </a:rPr>
              <a:t>Pending queue drops 20% (28 STA filings averted right now).</a:t>
            </a:r>
          </a:p>
        </p:txBody>
      </p:sp>
      <p:sp>
        <p:nvSpPr>
          <p:cNvPr id="9" name="TextBox 8"/>
          <p:cNvSpPr txBox="1"/>
          <p:nvPr/>
        </p:nvSpPr>
        <p:spPr>
          <a:xfrm>
            <a:off x="5257800" y="1325880"/>
            <a:ext cx="3383280" cy="256032"/>
          </a:xfrm>
          <a:prstGeom prst="rect">
            <a:avLst/>
          </a:prstGeom>
          <a:noFill/>
        </p:spPr>
        <p:txBody>
          <a:bodyPr wrap="square" lIns="36576" rIns="36576" tIns="18288" bIns="18288">
            <a:spAutoFit/>
          </a:bodyPr>
          <a:lstStyle/>
          <a:p>
            <a:pPr algn="l"/>
            <a:r>
              <a:rPr sz="1000" b="1" i="0">
                <a:solidFill>
                  <a:srgbClr val="64748B"/>
                </a:solidFill>
                <a:latin typeface="Calibri"/>
              </a:rPr>
              <a:t>TOP CYCLING-PATTERN APPLICANTS</a:t>
            </a:r>
          </a:p>
        </p:txBody>
      </p:sp>
      <p:sp>
        <p:nvSpPr>
          <p:cNvPr id="10" name="TextBox 9"/>
          <p:cNvSpPr txBox="1"/>
          <p:nvPr/>
        </p:nvSpPr>
        <p:spPr>
          <a:xfrm>
            <a:off x="5257800" y="1572768"/>
            <a:ext cx="3383280" cy="256032"/>
          </a:xfrm>
          <a:prstGeom prst="rect">
            <a:avLst/>
          </a:prstGeom>
          <a:noFill/>
        </p:spPr>
        <p:txBody>
          <a:bodyPr wrap="square" lIns="36576" rIns="36576" tIns="18288" bIns="18288">
            <a:spAutoFit/>
          </a:bodyPr>
          <a:lstStyle/>
          <a:p>
            <a:pPr algn="l"/>
            <a:r>
              <a:rPr sz="800" b="0" i="1">
                <a:solidFill>
                  <a:srgbClr val="64748B"/>
                </a:solidFill>
                <a:latin typeface="Calibri"/>
              </a:rPr>
              <a:t>Long histories where Extensions + Replacements dominate</a:t>
            </a:r>
          </a:p>
        </p:txBody>
      </p:sp>
      <p:graphicFrame>
        <p:nvGraphicFramePr>
          <p:cNvPr id="11" name="Table 10"/>
          <p:cNvGraphicFramePr>
            <a:graphicFrameLocks noGrp="1"/>
          </p:cNvGraphicFramePr>
          <p:nvPr/>
        </p:nvGraphicFramePr>
        <p:xfrm>
          <a:off x="5257800" y="1828800"/>
          <a:ext cx="3383280" cy="2697480"/>
        </p:xfrm>
        <a:graphic>
          <a:graphicData uri="http://schemas.openxmlformats.org/drawingml/2006/table">
            <a:tbl>
              <a:tblPr firstRow="1" bandRow="1">
                <a:tableStyleId>{5C22544A-7EE6-4342-B048-85BDC9FD1C3A}</a:tableStyleId>
              </a:tblPr>
              <a:tblGrid>
                <a:gridCol w="1783080"/>
                <a:gridCol w="502920"/>
                <a:gridCol w="548640"/>
                <a:gridCol w="548640"/>
              </a:tblGrid>
              <a:tr h="245225">
                <a:tc>
                  <a:txBody>
                    <a:bodyPr wrap="square"/>
                    <a:lstStyle/>
                    <a:p>
                      <a:pPr algn="l"/>
                      <a:r>
                        <a:rPr sz="900" b="1">
                          <a:solidFill>
                            <a:srgbClr val="1E293B"/>
                          </a:solidFill>
                          <a:latin typeface="Calibri"/>
                        </a:rPr>
                        <a:t>Applicant</a:t>
                      </a:r>
                    </a:p>
                  </a:txBody>
                  <a:tcPr marL="45720" marR="45720" marT="18288" marB="18288">
                    <a:solidFill>
                      <a:srgbClr val="E2E8F0"/>
                    </a:solidFill>
                  </a:tcPr>
                </a:tc>
                <a:tc>
                  <a:txBody>
                    <a:bodyPr wrap="square"/>
                    <a:lstStyle/>
                    <a:p>
                      <a:pPr algn="r"/>
                      <a:r>
                        <a:rPr sz="900" b="1">
                          <a:solidFill>
                            <a:srgbClr val="1E293B"/>
                          </a:solidFill>
                          <a:latin typeface="Calibri"/>
                        </a:rPr>
                        <a:t>STAs</a:t>
                      </a:r>
                    </a:p>
                  </a:txBody>
                  <a:tcPr marL="45720" marR="45720" marT="18288" marB="18288">
                    <a:solidFill>
                      <a:srgbClr val="E2E8F0"/>
                    </a:solidFill>
                  </a:tcPr>
                </a:tc>
                <a:tc>
                  <a:txBody>
                    <a:bodyPr wrap="square"/>
                    <a:lstStyle/>
                    <a:p>
                      <a:pPr algn="r"/>
                      <a:r>
                        <a:rPr sz="900" b="1">
                          <a:solidFill>
                            <a:srgbClr val="1E293B"/>
                          </a:solidFill>
                          <a:latin typeface="Calibri"/>
                        </a:rPr>
                        <a:t>Span</a:t>
                      </a:r>
                    </a:p>
                  </a:txBody>
                  <a:tcPr marL="45720" marR="45720" marT="18288" marB="18288">
                    <a:solidFill>
                      <a:srgbClr val="E2E8F0"/>
                    </a:solidFill>
                  </a:tcPr>
                </a:tc>
                <a:tc>
                  <a:txBody>
                    <a:bodyPr wrap="square"/>
                    <a:lstStyle/>
                    <a:p>
                      <a:pPr algn="r"/>
                      <a:r>
                        <a:rPr sz="900" b="1">
                          <a:solidFill>
                            <a:srgbClr val="1E293B"/>
                          </a:solidFill>
                          <a:latin typeface="Calibri"/>
                        </a:rPr>
                        <a:t>Cycle%</a:t>
                      </a:r>
                    </a:p>
                  </a:txBody>
                  <a:tcPr marL="45720" marR="45720" marT="18288" marB="18288">
                    <a:solidFill>
                      <a:srgbClr val="E2E8F0"/>
                    </a:solidFill>
                  </a:tcPr>
                </a:tc>
              </a:tr>
              <a:tr h="245225">
                <a:tc>
                  <a:txBody>
                    <a:bodyPr wrap="square"/>
                    <a:lstStyle/>
                    <a:p>
                      <a:pPr algn="l"/>
                      <a:r>
                        <a:rPr sz="900" b="0">
                          <a:solidFill>
                            <a:srgbClr val="1E293B"/>
                          </a:solidFill>
                          <a:latin typeface="Calibri"/>
                        </a:rPr>
                        <a:t>Broadcast Sports International</a:t>
                      </a:r>
                    </a:p>
                  </a:txBody>
                  <a:tcPr marL="45720" marR="45720" marT="18288" marB="18288">
                    <a:solidFill>
                      <a:srgbClr val="FFFFFF"/>
                    </a:solidFill>
                  </a:tcPr>
                </a:tc>
                <a:tc>
                  <a:txBody>
                    <a:bodyPr wrap="square"/>
                    <a:lstStyle/>
                    <a:p>
                      <a:pPr algn="r"/>
                      <a:r>
                        <a:rPr sz="900" b="0">
                          <a:solidFill>
                            <a:srgbClr val="1E293B"/>
                          </a:solidFill>
                          <a:latin typeface="Calibri"/>
                        </a:rPr>
                        <a:t>291</a:t>
                      </a:r>
                    </a:p>
                  </a:txBody>
                  <a:tcPr marL="45720" marR="45720" marT="18288" marB="18288">
                    <a:solidFill>
                      <a:srgbClr val="FFFFFF"/>
                    </a:solidFill>
                  </a:tcPr>
                </a:tc>
                <a:tc>
                  <a:txBody>
                    <a:bodyPr wrap="square"/>
                    <a:lstStyle/>
                    <a:p>
                      <a:pPr algn="r"/>
                      <a:r>
                        <a:rPr sz="900" b="0">
                          <a:solidFill>
                            <a:srgbClr val="1E293B"/>
                          </a:solidFill>
                          <a:latin typeface="Calibri"/>
                        </a:rPr>
                        <a:t>10.6 y</a:t>
                      </a:r>
                    </a:p>
                  </a:txBody>
                  <a:tcPr marL="45720" marR="45720" marT="18288" marB="18288">
                    <a:solidFill>
                      <a:srgbClr val="FFFFFF"/>
                    </a:solidFill>
                  </a:tcPr>
                </a:tc>
                <a:tc>
                  <a:txBody>
                    <a:bodyPr wrap="square"/>
                    <a:lstStyle/>
                    <a:p>
                      <a:pPr algn="r"/>
                      <a:r>
                        <a:rPr sz="900" b="1">
                          <a:solidFill>
                            <a:srgbClr val="B86800"/>
                          </a:solidFill>
                          <a:latin typeface="Calibri"/>
                        </a:rPr>
                        <a:t>70%</a:t>
                      </a:r>
                    </a:p>
                  </a:txBody>
                  <a:tcPr marL="45720" marR="45720" marT="18288" marB="18288">
                    <a:solidFill>
                      <a:srgbClr val="FFFFFF"/>
                    </a:solidFill>
                  </a:tcPr>
                </a:tc>
              </a:tr>
              <a:tr h="245225">
                <a:tc>
                  <a:txBody>
                    <a:bodyPr wrap="square"/>
                    <a:lstStyle/>
                    <a:p>
                      <a:pPr algn="l"/>
                      <a:r>
                        <a:rPr sz="900" b="0">
                          <a:solidFill>
                            <a:srgbClr val="1E293B"/>
                          </a:solidFill>
                          <a:latin typeface="Calibri"/>
                        </a:rPr>
                        <a:t>RF Film, Inc.</a:t>
                      </a:r>
                    </a:p>
                  </a:txBody>
                  <a:tcPr marL="45720" marR="45720" marT="18288" marB="18288">
                    <a:solidFill>
                      <a:srgbClr val="FFFFFF"/>
                    </a:solidFill>
                  </a:tcPr>
                </a:tc>
                <a:tc>
                  <a:txBody>
                    <a:bodyPr wrap="square"/>
                    <a:lstStyle/>
                    <a:p>
                      <a:pPr algn="r"/>
                      <a:r>
                        <a:rPr sz="900" b="0">
                          <a:solidFill>
                            <a:srgbClr val="1E293B"/>
                          </a:solidFill>
                          <a:latin typeface="Calibri"/>
                        </a:rPr>
                        <a:t>145</a:t>
                      </a:r>
                    </a:p>
                  </a:txBody>
                  <a:tcPr marL="45720" marR="45720" marT="18288" marB="18288">
                    <a:solidFill>
                      <a:srgbClr val="FFFFFF"/>
                    </a:solidFill>
                  </a:tcPr>
                </a:tc>
                <a:tc>
                  <a:txBody>
                    <a:bodyPr wrap="square"/>
                    <a:lstStyle/>
                    <a:p>
                      <a:pPr algn="r"/>
                      <a:r>
                        <a:rPr sz="900" b="0">
                          <a:solidFill>
                            <a:srgbClr val="1E293B"/>
                          </a:solidFill>
                          <a:latin typeface="Calibri"/>
                        </a:rPr>
                        <a:t>13.5 y</a:t>
                      </a:r>
                    </a:p>
                  </a:txBody>
                  <a:tcPr marL="45720" marR="45720" marT="18288" marB="18288">
                    <a:solidFill>
                      <a:srgbClr val="FFFFFF"/>
                    </a:solidFill>
                  </a:tcPr>
                </a:tc>
                <a:tc>
                  <a:txBody>
                    <a:bodyPr wrap="square"/>
                    <a:lstStyle/>
                    <a:p>
                      <a:pPr algn="r"/>
                      <a:r>
                        <a:rPr sz="900" b="1">
                          <a:solidFill>
                            <a:srgbClr val="B91C1C"/>
                          </a:solidFill>
                          <a:latin typeface="Calibri"/>
                        </a:rPr>
                        <a:t>79%</a:t>
                      </a:r>
                    </a:p>
                  </a:txBody>
                  <a:tcPr marL="45720" marR="45720" marT="18288" marB="18288">
                    <a:solidFill>
                      <a:srgbClr val="FFFFFF"/>
                    </a:solidFill>
                  </a:tcPr>
                </a:tc>
              </a:tr>
              <a:tr h="245225">
                <a:tc>
                  <a:txBody>
                    <a:bodyPr wrap="square"/>
                    <a:lstStyle/>
                    <a:p>
                      <a:pPr algn="l"/>
                      <a:r>
                        <a:rPr sz="900" b="0">
                          <a:solidFill>
                            <a:srgbClr val="1E293B"/>
                          </a:solidFill>
                          <a:latin typeface="Calibri"/>
                        </a:rPr>
                        <a:t>3G Wireless, LLC</a:t>
                      </a:r>
                    </a:p>
                  </a:txBody>
                  <a:tcPr marL="45720" marR="45720" marT="18288" marB="18288">
                    <a:solidFill>
                      <a:srgbClr val="FFFFFF"/>
                    </a:solidFill>
                  </a:tcPr>
                </a:tc>
                <a:tc>
                  <a:txBody>
                    <a:bodyPr wrap="square"/>
                    <a:lstStyle/>
                    <a:p>
                      <a:pPr algn="r"/>
                      <a:r>
                        <a:rPr sz="900" b="0">
                          <a:solidFill>
                            <a:srgbClr val="1E293B"/>
                          </a:solidFill>
                          <a:latin typeface="Calibri"/>
                        </a:rPr>
                        <a:t>140</a:t>
                      </a:r>
                    </a:p>
                  </a:txBody>
                  <a:tcPr marL="45720" marR="45720" marT="18288" marB="18288">
                    <a:solidFill>
                      <a:srgbClr val="FFFFFF"/>
                    </a:solidFill>
                  </a:tcPr>
                </a:tc>
                <a:tc>
                  <a:txBody>
                    <a:bodyPr wrap="square"/>
                    <a:lstStyle/>
                    <a:p>
                      <a:pPr algn="r"/>
                      <a:r>
                        <a:rPr sz="900" b="0">
                          <a:solidFill>
                            <a:srgbClr val="1E293B"/>
                          </a:solidFill>
                          <a:latin typeface="Calibri"/>
                        </a:rPr>
                        <a:t>17.8 y</a:t>
                      </a:r>
                    </a:p>
                  </a:txBody>
                  <a:tcPr marL="45720" marR="45720" marT="18288" marB="18288">
                    <a:solidFill>
                      <a:srgbClr val="FFFFFF"/>
                    </a:solidFill>
                  </a:tcPr>
                </a:tc>
                <a:tc>
                  <a:txBody>
                    <a:bodyPr wrap="square"/>
                    <a:lstStyle/>
                    <a:p>
                      <a:pPr algn="r"/>
                      <a:r>
                        <a:rPr sz="900" b="1">
                          <a:solidFill>
                            <a:srgbClr val="B86800"/>
                          </a:solidFill>
                          <a:latin typeface="Calibri"/>
                        </a:rPr>
                        <a:t>72%</a:t>
                      </a:r>
                    </a:p>
                  </a:txBody>
                  <a:tcPr marL="45720" marR="45720" marT="18288" marB="18288">
                    <a:solidFill>
                      <a:srgbClr val="FFFFFF"/>
                    </a:solidFill>
                  </a:tcPr>
                </a:tc>
              </a:tr>
              <a:tr h="245225">
                <a:tc>
                  <a:txBody>
                    <a:bodyPr wrap="square"/>
                    <a:lstStyle/>
                    <a:p>
                      <a:pPr algn="l"/>
                      <a:r>
                        <a:rPr sz="900" b="0">
                          <a:solidFill>
                            <a:srgbClr val="1E293B"/>
                          </a:solidFill>
                          <a:latin typeface="Calibri"/>
                        </a:rPr>
                        <a:t>3G Wireless, LLC (chain 2)</a:t>
                      </a:r>
                    </a:p>
                  </a:txBody>
                  <a:tcPr marL="45720" marR="45720" marT="18288" marB="18288">
                    <a:solidFill>
                      <a:srgbClr val="FFFFFF"/>
                    </a:solidFill>
                  </a:tcPr>
                </a:tc>
                <a:tc>
                  <a:txBody>
                    <a:bodyPr wrap="square"/>
                    <a:lstStyle/>
                    <a:p>
                      <a:pPr algn="r"/>
                      <a:r>
                        <a:rPr sz="900" b="0">
                          <a:solidFill>
                            <a:srgbClr val="1E293B"/>
                          </a:solidFill>
                          <a:latin typeface="Calibri"/>
                        </a:rPr>
                        <a:t>111</a:t>
                      </a:r>
                    </a:p>
                  </a:txBody>
                  <a:tcPr marL="45720" marR="45720" marT="18288" marB="18288">
                    <a:solidFill>
                      <a:srgbClr val="FFFFFF"/>
                    </a:solidFill>
                  </a:tcPr>
                </a:tc>
                <a:tc>
                  <a:txBody>
                    <a:bodyPr wrap="square"/>
                    <a:lstStyle/>
                    <a:p>
                      <a:pPr algn="r"/>
                      <a:r>
                        <a:rPr sz="900" b="0">
                          <a:solidFill>
                            <a:srgbClr val="1E293B"/>
                          </a:solidFill>
                          <a:latin typeface="Calibri"/>
                        </a:rPr>
                        <a:t>8.2 y</a:t>
                      </a:r>
                    </a:p>
                  </a:txBody>
                  <a:tcPr marL="45720" marR="45720" marT="18288" marB="18288">
                    <a:solidFill>
                      <a:srgbClr val="FFFFFF"/>
                    </a:solidFill>
                  </a:tcPr>
                </a:tc>
                <a:tc>
                  <a:txBody>
                    <a:bodyPr wrap="square"/>
                    <a:lstStyle/>
                    <a:p>
                      <a:pPr algn="r"/>
                      <a:r>
                        <a:rPr sz="900" b="1">
                          <a:solidFill>
                            <a:srgbClr val="B86800"/>
                          </a:solidFill>
                          <a:latin typeface="Calibri"/>
                        </a:rPr>
                        <a:t>74%</a:t>
                      </a:r>
                    </a:p>
                  </a:txBody>
                  <a:tcPr marL="45720" marR="45720" marT="18288" marB="18288">
                    <a:solidFill>
                      <a:srgbClr val="FFFFFF"/>
                    </a:solidFill>
                  </a:tcPr>
                </a:tc>
              </a:tr>
              <a:tr h="245225">
                <a:tc>
                  <a:txBody>
                    <a:bodyPr wrap="square"/>
                    <a:lstStyle/>
                    <a:p>
                      <a:pPr algn="l"/>
                      <a:r>
                        <a:rPr sz="900" b="0">
                          <a:solidFill>
                            <a:srgbClr val="1E293B"/>
                          </a:solidFill>
                          <a:latin typeface="Calibri"/>
                        </a:rPr>
                        <a:t>CP Communications</a:t>
                      </a:r>
                    </a:p>
                  </a:txBody>
                  <a:tcPr marL="45720" marR="45720" marT="18288" marB="18288">
                    <a:solidFill>
                      <a:srgbClr val="FFFFFF"/>
                    </a:solidFill>
                  </a:tcPr>
                </a:tc>
                <a:tc>
                  <a:txBody>
                    <a:bodyPr wrap="square"/>
                    <a:lstStyle/>
                    <a:p>
                      <a:pPr algn="r"/>
                      <a:r>
                        <a:rPr sz="900" b="0">
                          <a:solidFill>
                            <a:srgbClr val="1E293B"/>
                          </a:solidFill>
                          <a:latin typeface="Calibri"/>
                        </a:rPr>
                        <a:t>99</a:t>
                      </a:r>
                    </a:p>
                  </a:txBody>
                  <a:tcPr marL="45720" marR="45720" marT="18288" marB="18288">
                    <a:solidFill>
                      <a:srgbClr val="FFFFFF"/>
                    </a:solidFill>
                  </a:tcPr>
                </a:tc>
                <a:tc>
                  <a:txBody>
                    <a:bodyPr wrap="square"/>
                    <a:lstStyle/>
                    <a:p>
                      <a:pPr algn="r"/>
                      <a:r>
                        <a:rPr sz="900" b="0">
                          <a:solidFill>
                            <a:srgbClr val="1E293B"/>
                          </a:solidFill>
                          <a:latin typeface="Calibri"/>
                        </a:rPr>
                        <a:t>12.5 y</a:t>
                      </a:r>
                    </a:p>
                  </a:txBody>
                  <a:tcPr marL="45720" marR="45720" marT="18288" marB="18288">
                    <a:solidFill>
                      <a:srgbClr val="FFFFFF"/>
                    </a:solidFill>
                  </a:tcPr>
                </a:tc>
                <a:tc>
                  <a:txBody>
                    <a:bodyPr wrap="square"/>
                    <a:lstStyle/>
                    <a:p>
                      <a:pPr algn="r"/>
                      <a:r>
                        <a:rPr sz="900" b="1">
                          <a:solidFill>
                            <a:srgbClr val="B91C1C"/>
                          </a:solidFill>
                          <a:latin typeface="Calibri"/>
                        </a:rPr>
                        <a:t>85%</a:t>
                      </a:r>
                    </a:p>
                  </a:txBody>
                  <a:tcPr marL="45720" marR="45720" marT="18288" marB="18288">
                    <a:solidFill>
                      <a:srgbClr val="FFFFFF"/>
                    </a:solidFill>
                  </a:tcPr>
                </a:tc>
              </a:tr>
              <a:tr h="245225">
                <a:tc>
                  <a:txBody>
                    <a:bodyPr wrap="square"/>
                    <a:lstStyle/>
                    <a:p>
                      <a:pPr algn="l"/>
                      <a:r>
                        <a:rPr sz="900" b="0">
                          <a:solidFill>
                            <a:srgbClr val="1E293B"/>
                          </a:solidFill>
                          <a:latin typeface="Calibri"/>
                        </a:rPr>
                        <a:t>Sportvision</a:t>
                      </a:r>
                    </a:p>
                  </a:txBody>
                  <a:tcPr marL="45720" marR="45720" marT="18288" marB="18288">
                    <a:solidFill>
                      <a:srgbClr val="FFFFFF"/>
                    </a:solidFill>
                  </a:tcPr>
                </a:tc>
                <a:tc>
                  <a:txBody>
                    <a:bodyPr wrap="square"/>
                    <a:lstStyle/>
                    <a:p>
                      <a:pPr algn="r"/>
                      <a:r>
                        <a:rPr sz="900" b="0">
                          <a:solidFill>
                            <a:srgbClr val="1E293B"/>
                          </a:solidFill>
                          <a:latin typeface="Calibri"/>
                        </a:rPr>
                        <a:t>48</a:t>
                      </a:r>
                    </a:p>
                  </a:txBody>
                  <a:tcPr marL="45720" marR="45720" marT="18288" marB="18288">
                    <a:solidFill>
                      <a:srgbClr val="FFFFFF"/>
                    </a:solidFill>
                  </a:tcPr>
                </a:tc>
                <a:tc>
                  <a:txBody>
                    <a:bodyPr wrap="square"/>
                    <a:lstStyle/>
                    <a:p>
                      <a:pPr algn="r"/>
                      <a:r>
                        <a:rPr sz="900" b="0">
                          <a:solidFill>
                            <a:srgbClr val="1E293B"/>
                          </a:solidFill>
                          <a:latin typeface="Calibri"/>
                        </a:rPr>
                        <a:t>19.9 y</a:t>
                      </a:r>
                    </a:p>
                  </a:txBody>
                  <a:tcPr marL="45720" marR="45720" marT="18288" marB="18288">
                    <a:solidFill>
                      <a:srgbClr val="FFFFFF"/>
                    </a:solidFill>
                  </a:tcPr>
                </a:tc>
                <a:tc>
                  <a:txBody>
                    <a:bodyPr wrap="square"/>
                    <a:lstStyle/>
                    <a:p>
                      <a:pPr algn="r"/>
                      <a:r>
                        <a:rPr sz="900" b="1">
                          <a:solidFill>
                            <a:srgbClr val="B86800"/>
                          </a:solidFill>
                          <a:latin typeface="Calibri"/>
                        </a:rPr>
                        <a:t>74%</a:t>
                      </a:r>
                    </a:p>
                  </a:txBody>
                  <a:tcPr marL="45720" marR="45720" marT="18288" marB="18288">
                    <a:solidFill>
                      <a:srgbClr val="FFFFFF"/>
                    </a:solidFill>
                  </a:tcPr>
                </a:tc>
              </a:tr>
              <a:tr h="245225">
                <a:tc>
                  <a:txBody>
                    <a:bodyPr wrap="square"/>
                    <a:lstStyle/>
                    <a:p>
                      <a:pPr algn="l"/>
                      <a:r>
                        <a:rPr sz="900" b="0">
                          <a:solidFill>
                            <a:srgbClr val="1E293B"/>
                          </a:solidFill>
                          <a:latin typeface="Calibri"/>
                        </a:rPr>
                        <a:t>MRTC Motorsport Comms</a:t>
                      </a:r>
                    </a:p>
                  </a:txBody>
                  <a:tcPr marL="45720" marR="45720" marT="18288" marB="18288">
                    <a:solidFill>
                      <a:srgbClr val="FFFFFF"/>
                    </a:solidFill>
                  </a:tcPr>
                </a:tc>
                <a:tc>
                  <a:txBody>
                    <a:bodyPr wrap="square"/>
                    <a:lstStyle/>
                    <a:p>
                      <a:pPr algn="r"/>
                      <a:r>
                        <a:rPr sz="900" b="0">
                          <a:solidFill>
                            <a:srgbClr val="1E293B"/>
                          </a:solidFill>
                          <a:latin typeface="Calibri"/>
                        </a:rPr>
                        <a:t>47</a:t>
                      </a:r>
                    </a:p>
                  </a:txBody>
                  <a:tcPr marL="45720" marR="45720" marT="18288" marB="18288">
                    <a:solidFill>
                      <a:srgbClr val="FFFFFF"/>
                    </a:solidFill>
                  </a:tcPr>
                </a:tc>
                <a:tc>
                  <a:txBody>
                    <a:bodyPr wrap="square"/>
                    <a:lstStyle/>
                    <a:p>
                      <a:pPr algn="r"/>
                      <a:r>
                        <a:rPr sz="900" b="0">
                          <a:solidFill>
                            <a:srgbClr val="1E293B"/>
                          </a:solidFill>
                          <a:latin typeface="Calibri"/>
                        </a:rPr>
                        <a:t>12.1 y</a:t>
                      </a:r>
                    </a:p>
                  </a:txBody>
                  <a:tcPr marL="45720" marR="45720" marT="18288" marB="18288">
                    <a:solidFill>
                      <a:srgbClr val="FFFFFF"/>
                    </a:solidFill>
                  </a:tcPr>
                </a:tc>
                <a:tc>
                  <a:txBody>
                    <a:bodyPr wrap="square"/>
                    <a:lstStyle/>
                    <a:p>
                      <a:pPr algn="r"/>
                      <a:r>
                        <a:rPr sz="900" b="1">
                          <a:solidFill>
                            <a:srgbClr val="B91C1C"/>
                          </a:solidFill>
                          <a:latin typeface="Calibri"/>
                        </a:rPr>
                        <a:t>78%</a:t>
                      </a:r>
                    </a:p>
                  </a:txBody>
                  <a:tcPr marL="45720" marR="45720" marT="18288" marB="18288">
                    <a:solidFill>
                      <a:srgbClr val="FFFFFF"/>
                    </a:solidFill>
                  </a:tcPr>
                </a:tc>
              </a:tr>
              <a:tr h="245225">
                <a:tc>
                  <a:txBody>
                    <a:bodyPr wrap="square"/>
                    <a:lstStyle/>
                    <a:p>
                      <a:pPr algn="l"/>
                      <a:r>
                        <a:rPr sz="900" b="0">
                          <a:solidFill>
                            <a:srgbClr val="1E293B"/>
                          </a:solidFill>
                          <a:latin typeface="Calibri"/>
                        </a:rPr>
                        <a:t>Goodyear Tire &amp; Rubber</a:t>
                      </a:r>
                    </a:p>
                  </a:txBody>
                  <a:tcPr marL="45720" marR="45720" marT="18288" marB="18288">
                    <a:solidFill>
                      <a:srgbClr val="FFFFFF"/>
                    </a:solidFill>
                  </a:tcPr>
                </a:tc>
                <a:tc>
                  <a:txBody>
                    <a:bodyPr wrap="square"/>
                    <a:lstStyle/>
                    <a:p>
                      <a:pPr algn="r"/>
                      <a:r>
                        <a:rPr sz="900" b="0">
                          <a:solidFill>
                            <a:srgbClr val="1E293B"/>
                          </a:solidFill>
                          <a:latin typeface="Calibri"/>
                        </a:rPr>
                        <a:t>42</a:t>
                      </a:r>
                    </a:p>
                  </a:txBody>
                  <a:tcPr marL="45720" marR="45720" marT="18288" marB="18288">
                    <a:solidFill>
                      <a:srgbClr val="FFFFFF"/>
                    </a:solidFill>
                  </a:tcPr>
                </a:tc>
                <a:tc>
                  <a:txBody>
                    <a:bodyPr wrap="square"/>
                    <a:lstStyle/>
                    <a:p>
                      <a:pPr algn="r"/>
                      <a:r>
                        <a:rPr sz="900" b="0">
                          <a:solidFill>
                            <a:srgbClr val="1E293B"/>
                          </a:solidFill>
                          <a:latin typeface="Calibri"/>
                        </a:rPr>
                        <a:t>23.5 y</a:t>
                      </a:r>
                    </a:p>
                  </a:txBody>
                  <a:tcPr marL="45720" marR="45720" marT="18288" marB="18288">
                    <a:solidFill>
                      <a:srgbClr val="FFFFFF"/>
                    </a:solidFill>
                  </a:tcPr>
                </a:tc>
                <a:tc>
                  <a:txBody>
                    <a:bodyPr wrap="square"/>
                    <a:lstStyle/>
                    <a:p>
                      <a:pPr algn="r"/>
                      <a:r>
                        <a:rPr sz="900" b="1">
                          <a:solidFill>
                            <a:srgbClr val="B91C1C"/>
                          </a:solidFill>
                          <a:latin typeface="Calibri"/>
                        </a:rPr>
                        <a:t>76%</a:t>
                      </a:r>
                    </a:p>
                  </a:txBody>
                  <a:tcPr marL="45720" marR="45720" marT="18288" marB="18288">
                    <a:solidFill>
                      <a:srgbClr val="FFFFFF"/>
                    </a:solidFill>
                  </a:tcPr>
                </a:tc>
              </a:tr>
              <a:tr h="245225">
                <a:tc>
                  <a:txBody>
                    <a:bodyPr wrap="square"/>
                    <a:lstStyle/>
                    <a:p>
                      <a:pPr algn="l"/>
                      <a:r>
                        <a:rPr sz="900" b="0">
                          <a:solidFill>
                            <a:srgbClr val="1E293B"/>
                          </a:solidFill>
                          <a:latin typeface="Calibri"/>
                        </a:rPr>
                        <a:t>Broad Comm, Inc.</a:t>
                      </a:r>
                    </a:p>
                  </a:txBody>
                  <a:tcPr marL="45720" marR="45720" marT="18288" marB="18288">
                    <a:solidFill>
                      <a:srgbClr val="FFFFFF"/>
                    </a:solidFill>
                  </a:tcPr>
                </a:tc>
                <a:tc>
                  <a:txBody>
                    <a:bodyPr wrap="square"/>
                    <a:lstStyle/>
                    <a:p>
                      <a:pPr algn="r"/>
                      <a:r>
                        <a:rPr sz="900" b="0">
                          <a:solidFill>
                            <a:srgbClr val="1E293B"/>
                          </a:solidFill>
                          <a:latin typeface="Calibri"/>
                        </a:rPr>
                        <a:t>41</a:t>
                      </a:r>
                    </a:p>
                  </a:txBody>
                  <a:tcPr marL="45720" marR="45720" marT="18288" marB="18288">
                    <a:solidFill>
                      <a:srgbClr val="FFFFFF"/>
                    </a:solidFill>
                  </a:tcPr>
                </a:tc>
                <a:tc>
                  <a:txBody>
                    <a:bodyPr wrap="square"/>
                    <a:lstStyle/>
                    <a:p>
                      <a:pPr algn="r"/>
                      <a:r>
                        <a:rPr sz="900" b="0">
                          <a:solidFill>
                            <a:srgbClr val="1E293B"/>
                          </a:solidFill>
                          <a:latin typeface="Calibri"/>
                        </a:rPr>
                        <a:t>15.6 y</a:t>
                      </a:r>
                    </a:p>
                  </a:txBody>
                  <a:tcPr marL="45720" marR="45720" marT="18288" marB="18288">
                    <a:solidFill>
                      <a:srgbClr val="FFFFFF"/>
                    </a:solidFill>
                  </a:tcPr>
                </a:tc>
                <a:tc>
                  <a:txBody>
                    <a:bodyPr wrap="square"/>
                    <a:lstStyle/>
                    <a:p>
                      <a:pPr algn="r"/>
                      <a:r>
                        <a:rPr sz="900" b="1">
                          <a:solidFill>
                            <a:srgbClr val="B91C1C"/>
                          </a:solidFill>
                          <a:latin typeface="Calibri"/>
                        </a:rPr>
                        <a:t>98%</a:t>
                      </a:r>
                    </a:p>
                  </a:txBody>
                  <a:tcPr marL="45720" marR="45720" marT="18288" marB="18288">
                    <a:solidFill>
                      <a:srgbClr val="FFFFFF"/>
                    </a:solidFill>
                  </a:tcPr>
                </a:tc>
              </a:tr>
              <a:tr h="245230">
                <a:tc>
                  <a:txBody>
                    <a:bodyPr wrap="square"/>
                    <a:lstStyle/>
                    <a:p>
                      <a:pPr algn="l"/>
                      <a:r>
                        <a:rPr sz="900" b="0">
                          <a:solidFill>
                            <a:srgbClr val="1E293B"/>
                          </a:solidFill>
                          <a:latin typeface="Calibri"/>
                        </a:rPr>
                        <a:t>Harris Corporation</a:t>
                      </a:r>
                    </a:p>
                  </a:txBody>
                  <a:tcPr marL="45720" marR="45720" marT="18288" marB="18288">
                    <a:solidFill>
                      <a:srgbClr val="FFFFFF"/>
                    </a:solidFill>
                  </a:tcPr>
                </a:tc>
                <a:tc>
                  <a:txBody>
                    <a:bodyPr wrap="square"/>
                    <a:lstStyle/>
                    <a:p>
                      <a:pPr algn="r"/>
                      <a:r>
                        <a:rPr sz="900" b="0">
                          <a:solidFill>
                            <a:srgbClr val="1E293B"/>
                          </a:solidFill>
                          <a:latin typeface="Calibri"/>
                        </a:rPr>
                        <a:t>40</a:t>
                      </a:r>
                    </a:p>
                  </a:txBody>
                  <a:tcPr marL="45720" marR="45720" marT="18288" marB="18288">
                    <a:solidFill>
                      <a:srgbClr val="FFFFFF"/>
                    </a:solidFill>
                  </a:tcPr>
                </a:tc>
                <a:tc>
                  <a:txBody>
                    <a:bodyPr wrap="square"/>
                    <a:lstStyle/>
                    <a:p>
                      <a:pPr algn="r"/>
                      <a:r>
                        <a:rPr sz="900" b="0">
                          <a:solidFill>
                            <a:srgbClr val="1E293B"/>
                          </a:solidFill>
                          <a:latin typeface="Calibri"/>
                        </a:rPr>
                        <a:t>19.3 y</a:t>
                      </a:r>
                    </a:p>
                  </a:txBody>
                  <a:tcPr marL="45720" marR="45720" marT="18288" marB="18288">
                    <a:solidFill>
                      <a:srgbClr val="FFFFFF"/>
                    </a:solidFill>
                  </a:tcPr>
                </a:tc>
                <a:tc>
                  <a:txBody>
                    <a:bodyPr wrap="square"/>
                    <a:lstStyle/>
                    <a:p>
                      <a:pPr algn="r"/>
                      <a:r>
                        <a:rPr sz="900" b="1">
                          <a:solidFill>
                            <a:srgbClr val="B86800"/>
                          </a:solidFill>
                          <a:latin typeface="Calibri"/>
                        </a:rPr>
                        <a:t>70%</a:t>
                      </a:r>
                    </a:p>
                  </a:txBody>
                  <a:tcPr marL="45720" marR="45720" marT="18288" marB="18288">
                    <a:solidFill>
                      <a:srgbClr val="FFFFFF"/>
                    </a:solidFill>
                  </a:tcPr>
                </a:tc>
              </a:tr>
            </a:tbl>
          </a:graphicData>
        </a:graphic>
      </p:graphicFrame>
      <p:sp>
        <p:nvSpPr>
          <p:cNvPr id="12" name="TextBox 11"/>
          <p:cNvSpPr txBox="1"/>
          <p:nvPr/>
        </p:nvSpPr>
        <p:spPr>
          <a:xfrm>
            <a:off x="457200" y="4800600"/>
            <a:ext cx="8229600" cy="274320"/>
          </a:xfrm>
          <a:prstGeom prst="rect">
            <a:avLst/>
          </a:prstGeom>
          <a:noFill/>
        </p:spPr>
        <p:txBody>
          <a:bodyPr wrap="square" lIns="36576" rIns="36576" tIns="18288" bIns="18288">
            <a:spAutoFit/>
          </a:bodyPr>
          <a:lstStyle/>
          <a:p>
            <a:pPr algn="l"/>
            <a:r>
              <a:rPr sz="800" b="0" i="0">
                <a:solidFill>
                  <a:srgbClr val="64748B"/>
                </a:solidFill>
                <a:latin typeface="Calibri"/>
              </a:rPr>
              <a:t>'Cycling pattern' = chain of &gt;=3 follow-on STAs where Extensions+Replacements &gt;=50%. Pending = status='Pending'; Active = status='Granted' AND term_end &gt;= today. Top-applicants table shows worst chains by cycle %, not by chain length (excludes amendment-heavy giants like SpaceX, Boeing).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CONTEXT</a:t>
            </a:r>
            <a:endParaRPr lang="en-US" sz="10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buNone/>
            </a:pPr>
            <a:r>
              <a:rPr lang="en-US" sz="3000" b="1" dirty="0">
                <a:solidFill>
                  <a:srgbClr val="1E293B"/>
                </a:solidFill>
                <a:latin typeface="Calibri" pitchFamily="34" charset="0"/>
                <a:ea typeface="Calibri" pitchFamily="34" charset="-122"/>
                <a:cs typeface="Calibri" pitchFamily="34" charset="-120"/>
              </a:rPr>
              <a:t>What We've Been Dealing With</a:t>
            </a:r>
            <a:endParaRPr lang="en-US" sz="3000" dirty="0"/>
          </a:p>
        </p:txBody>
      </p:sp>
      <p:sp>
        <p:nvSpPr>
          <p:cNvPr id="4" name="Shape 2"/>
          <p:cNvSpPr/>
          <p:nvPr/>
        </p:nvSpPr>
        <p:spPr>
          <a:xfrm>
            <a:off x="365760" y="1234440"/>
            <a:ext cx="1920240" cy="155448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5" name="Text 3"/>
          <p:cNvSpPr/>
          <p:nvPr/>
        </p:nvSpPr>
        <p:spPr>
          <a:xfrm>
            <a:off x="365760" y="1325880"/>
            <a:ext cx="1920240" cy="685800"/>
          </a:xfrm>
          <a:prstGeom prst="rect">
            <a:avLst/>
          </a:prstGeom>
          <a:noFill/>
          <a:ln/>
        </p:spPr>
        <p:txBody>
          <a:bodyPr wrap="square" lIns="0" tIns="0" rIns="0" bIns="0" rtlCol="0" anchor="ctr"/>
          <a:lstStyle/>
          <a:p>
            <a:pPr marL="0" indent="0" algn="ctr">
              <a:buNone/>
            </a:pPr>
            <a:r>
              <a:rPr lang="en-US" sz="3200" b="1" dirty="0">
                <a:solidFill>
                  <a:srgbClr val="B91C1C"/>
                </a:solidFill>
                <a:latin typeface="Calibri" pitchFamily="34" charset="0"/>
                <a:ea typeface="Calibri" pitchFamily="34" charset="-122"/>
                <a:cs typeface="Calibri" pitchFamily="34" charset="-120"/>
              </a:rPr>
              <a:t>4×</a:t>
            </a:r>
            <a:endParaRPr lang="en-US" sz="3200" dirty="0"/>
          </a:p>
        </p:txBody>
      </p:sp>
      <p:sp>
        <p:nvSpPr>
          <p:cNvPr id="6" name="Text 4"/>
          <p:cNvSpPr/>
          <p:nvPr/>
        </p:nvSpPr>
        <p:spPr>
          <a:xfrm>
            <a:off x="365760" y="2011680"/>
            <a:ext cx="1920240" cy="411480"/>
          </a:xfrm>
          <a:prstGeom prst="rect">
            <a:avLst/>
          </a:prstGeom>
          <a:noFill/>
          <a:ln/>
        </p:spPr>
        <p:txBody>
          <a:bodyPr wrap="square" lIns="0" tIns="0" rIns="0" bIns="0" rtlCol="0" anchor="ctr"/>
          <a:lstStyle/>
          <a:p>
            <a:pPr marL="0" indent="0" algn="ctr">
              <a:buNone/>
            </a:pPr>
            <a:r>
              <a:rPr lang="en-US" sz="1000" b="1" dirty="0">
                <a:solidFill>
                  <a:srgbClr val="1E293B"/>
                </a:solidFill>
                <a:latin typeface="Calibri" pitchFamily="34" charset="0"/>
                <a:ea typeface="Calibri" pitchFamily="34" charset="-122"/>
                <a:cs typeface="Calibri" pitchFamily="34" charset="-120"/>
              </a:rPr>
              <a:t>Pending queue growth</a:t>
            </a:r>
            <a:endParaRPr lang="en-US" sz="1000" dirty="0"/>
          </a:p>
        </p:txBody>
      </p:sp>
      <p:sp>
        <p:nvSpPr>
          <p:cNvPr id="7" name="Text 5"/>
          <p:cNvSpPr/>
          <p:nvPr/>
        </p:nvSpPr>
        <p:spPr>
          <a:xfrm>
            <a:off x="365760" y="2423160"/>
            <a:ext cx="1920240" cy="274320"/>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since 2021</a:t>
            </a:r>
            <a:endParaRPr lang="en-US" sz="900" dirty="0"/>
          </a:p>
        </p:txBody>
      </p:sp>
      <p:sp>
        <p:nvSpPr>
          <p:cNvPr id="8" name="Shape 6"/>
          <p:cNvSpPr/>
          <p:nvPr/>
        </p:nvSpPr>
        <p:spPr>
          <a:xfrm>
            <a:off x="2514600" y="1234440"/>
            <a:ext cx="1920240" cy="1554480"/>
          </a:xfrm>
          <a:prstGeom prst="rect">
            <a:avLst/>
          </a:prstGeom>
          <a:solidFill>
            <a:srgbClr val="FEF3E2"/>
          </a:solidFill>
          <a:ln/>
          <a:effectLst>
            <a:outerShdw blurRad="76200" dist="25400" dir="8100000" algn="bl" rotWithShape="0">
              <a:srgbClr val="000000">
                <a:alpha val="10000"/>
              </a:srgbClr>
            </a:outerShdw>
          </a:effectLst>
        </p:spPr>
        <p:txBody>
          <a:bodyPr/>
          <a:lstStyle/>
          <a:p>
            <a:endParaRPr lang="en-US"/>
          </a:p>
        </p:txBody>
      </p:sp>
      <p:sp>
        <p:nvSpPr>
          <p:cNvPr id="9" name="Text 7"/>
          <p:cNvSpPr/>
          <p:nvPr/>
        </p:nvSpPr>
        <p:spPr>
          <a:xfrm>
            <a:off x="2514600" y="1325880"/>
            <a:ext cx="1920240" cy="685800"/>
          </a:xfrm>
          <a:prstGeom prst="rect">
            <a:avLst/>
          </a:prstGeom>
          <a:noFill/>
          <a:ln/>
        </p:spPr>
        <p:txBody>
          <a:bodyPr wrap="square" lIns="0" tIns="0" rIns="0" bIns="0" rtlCol="0" anchor="ctr"/>
          <a:lstStyle/>
          <a:p>
            <a:pPr marL="0" indent="0" algn="ctr">
              <a:buNone/>
            </a:pPr>
            <a:r>
              <a:rPr lang="en-US" sz="3200" b="1" dirty="0">
                <a:solidFill>
                  <a:srgbClr val="B86800"/>
                </a:solidFill>
                <a:latin typeface="Calibri" pitchFamily="34" charset="0"/>
                <a:ea typeface="Calibri" pitchFamily="34" charset="-122"/>
                <a:cs typeface="Calibri" pitchFamily="34" charset="-120"/>
              </a:rPr>
              <a:t>+33%</a:t>
            </a:r>
            <a:endParaRPr lang="en-US" sz="3200" dirty="0"/>
          </a:p>
        </p:txBody>
      </p:sp>
      <p:sp>
        <p:nvSpPr>
          <p:cNvPr id="10" name="Text 8"/>
          <p:cNvSpPr/>
          <p:nvPr/>
        </p:nvSpPr>
        <p:spPr>
          <a:xfrm>
            <a:off x="2514600" y="2011680"/>
            <a:ext cx="1920240" cy="411480"/>
          </a:xfrm>
          <a:prstGeom prst="rect">
            <a:avLst/>
          </a:prstGeom>
          <a:noFill/>
          <a:ln/>
        </p:spPr>
        <p:txBody>
          <a:bodyPr wrap="square" lIns="0" tIns="0" rIns="0" bIns="0" rtlCol="0" anchor="ctr"/>
          <a:lstStyle/>
          <a:p>
            <a:pPr marL="0" indent="0" algn="ctr">
              <a:buNone/>
            </a:pPr>
            <a:r>
              <a:rPr lang="en-US" sz="1000" b="1" dirty="0">
                <a:solidFill>
                  <a:srgbClr val="1E293B"/>
                </a:solidFill>
                <a:latin typeface="Calibri" pitchFamily="34" charset="0"/>
                <a:ea typeface="Calibri" pitchFamily="34" charset="-122"/>
                <a:cs typeface="Calibri" pitchFamily="34" charset="-120"/>
              </a:rPr>
              <a:t>Applications received growth</a:t>
            </a:r>
            <a:endParaRPr lang="en-US" sz="1000" dirty="0"/>
          </a:p>
        </p:txBody>
      </p:sp>
      <p:sp>
        <p:nvSpPr>
          <p:cNvPr id="11" name="Text 9"/>
          <p:cNvSpPr/>
          <p:nvPr/>
        </p:nvSpPr>
        <p:spPr>
          <a:xfrm>
            <a:off x="2514600" y="2423160"/>
            <a:ext cx="1920240" cy="274320"/>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same period</a:t>
            </a:r>
            <a:endParaRPr lang="en-US" sz="900" dirty="0"/>
          </a:p>
        </p:txBody>
      </p:sp>
      <p:sp>
        <p:nvSpPr>
          <p:cNvPr id="12" name="Shape 10"/>
          <p:cNvSpPr/>
          <p:nvPr/>
        </p:nvSpPr>
        <p:spPr>
          <a:xfrm>
            <a:off x="4663440" y="1234440"/>
            <a:ext cx="1920240" cy="155448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a:p>
        </p:txBody>
      </p:sp>
      <p:sp>
        <p:nvSpPr>
          <p:cNvPr id="13" name="Text 11"/>
          <p:cNvSpPr/>
          <p:nvPr/>
        </p:nvSpPr>
        <p:spPr>
          <a:xfrm>
            <a:off x="4663440" y="1325880"/>
            <a:ext cx="1920240" cy="685800"/>
          </a:xfrm>
          <a:prstGeom prst="rect">
            <a:avLst/>
          </a:prstGeom>
          <a:noFill/>
          <a:ln/>
        </p:spPr>
        <p:txBody>
          <a:bodyPr wrap="square" lIns="0" tIns="0" rIns="0" bIns="0" rtlCol="0" anchor="ctr"/>
          <a:lstStyle/>
          <a:p>
            <a:pPr marL="0" indent="0" algn="ctr">
              <a:buNone/>
            </a:pPr>
            <a:r>
              <a:rPr lang="en-US" sz="3200" b="1" dirty="0">
                <a:solidFill>
                  <a:srgbClr val="1B2A4A"/>
                </a:solidFill>
                <a:latin typeface="Calibri" pitchFamily="34" charset="0"/>
                <a:ea typeface="Calibri" pitchFamily="34" charset="-122"/>
                <a:cs typeface="Calibri" pitchFamily="34" charset="-120"/>
              </a:rPr>
              <a:t>283/mo</a:t>
            </a:r>
            <a:endParaRPr lang="en-US" sz="3200" dirty="0"/>
          </a:p>
        </p:txBody>
      </p:sp>
      <p:sp>
        <p:nvSpPr>
          <p:cNvPr id="14" name="Text 12"/>
          <p:cNvSpPr/>
          <p:nvPr/>
        </p:nvSpPr>
        <p:spPr>
          <a:xfrm>
            <a:off x="4663440" y="2011680"/>
            <a:ext cx="1920240" cy="411480"/>
          </a:xfrm>
          <a:prstGeom prst="rect">
            <a:avLst/>
          </a:prstGeom>
          <a:noFill/>
          <a:ln/>
        </p:spPr>
        <p:txBody>
          <a:bodyPr wrap="square" lIns="0" tIns="0" rIns="0" bIns="0" rtlCol="0" anchor="ctr"/>
          <a:lstStyle/>
          <a:p>
            <a:pPr marL="0" indent="0" algn="ctr">
              <a:buNone/>
            </a:pPr>
            <a:r>
              <a:rPr lang="en-US" sz="1000" b="1" dirty="0">
                <a:solidFill>
                  <a:srgbClr val="1E293B"/>
                </a:solidFill>
                <a:latin typeface="Calibri" pitchFamily="34" charset="0"/>
                <a:ea typeface="Calibri" pitchFamily="34" charset="-122"/>
                <a:cs typeface="Calibri" pitchFamily="34" charset="-120"/>
              </a:rPr>
              <a:t>Capacity needed to clear backlog</a:t>
            </a:r>
            <a:endParaRPr lang="en-US" sz="1000" dirty="0"/>
          </a:p>
        </p:txBody>
      </p:sp>
      <p:sp>
        <p:nvSpPr>
          <p:cNvPr id="15" name="Text 13"/>
          <p:cNvSpPr/>
          <p:nvPr/>
        </p:nvSpPr>
        <p:spPr>
          <a:xfrm>
            <a:off x="4663440" y="2423160"/>
            <a:ext cx="1920240" cy="274320"/>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vs ~150 processed</a:t>
            </a:r>
            <a:endParaRPr lang="en-US" sz="900" dirty="0"/>
          </a:p>
        </p:txBody>
      </p:sp>
      <p:sp>
        <p:nvSpPr>
          <p:cNvPr id="16" name="Shape 14"/>
          <p:cNvSpPr/>
          <p:nvPr/>
        </p:nvSpPr>
        <p:spPr>
          <a:xfrm>
            <a:off x="6812280" y="1234440"/>
            <a:ext cx="1920240" cy="1554480"/>
          </a:xfrm>
          <a:prstGeom prst="rect">
            <a:avLst/>
          </a:prstGeom>
          <a:solidFill>
            <a:srgbClr val="E8F5EE"/>
          </a:solidFill>
          <a:ln/>
          <a:effectLst>
            <a:outerShdw blurRad="76200" dist="25400" dir="8100000" algn="bl" rotWithShape="0">
              <a:srgbClr val="000000">
                <a:alpha val="10000"/>
              </a:srgbClr>
            </a:outerShdw>
          </a:effectLst>
        </p:spPr>
        <p:txBody>
          <a:bodyPr/>
          <a:lstStyle/>
          <a:p>
            <a:endParaRPr lang="en-US"/>
          </a:p>
        </p:txBody>
      </p:sp>
      <p:sp>
        <p:nvSpPr>
          <p:cNvPr id="17" name="Text 15"/>
          <p:cNvSpPr/>
          <p:nvPr/>
        </p:nvSpPr>
        <p:spPr>
          <a:xfrm>
            <a:off x="6812280" y="1325880"/>
            <a:ext cx="1920240" cy="685800"/>
          </a:xfrm>
          <a:prstGeom prst="rect">
            <a:avLst/>
          </a:prstGeom>
          <a:noFill/>
          <a:ln/>
        </p:spPr>
        <p:txBody>
          <a:bodyPr wrap="square" lIns="0" tIns="0" rIns="0" bIns="0" rtlCol="0" anchor="ctr"/>
          <a:lstStyle/>
          <a:p>
            <a:pPr marL="0" indent="0" algn="ctr">
              <a:buNone/>
            </a:pPr>
            <a:r>
              <a:rPr lang="en-US" sz="3200" b="1" dirty="0">
                <a:solidFill>
                  <a:srgbClr val="1A7C52"/>
                </a:solidFill>
                <a:latin typeface="Calibri" pitchFamily="34" charset="0"/>
                <a:ea typeface="Calibri" pitchFamily="34" charset="-122"/>
                <a:cs typeface="Calibri" pitchFamily="34" charset="-120"/>
              </a:rPr>
              <a:t>58%</a:t>
            </a:r>
            <a:endParaRPr lang="en-US" sz="3200" dirty="0"/>
          </a:p>
        </p:txBody>
      </p:sp>
      <p:sp>
        <p:nvSpPr>
          <p:cNvPr id="18" name="Text 16"/>
          <p:cNvSpPr/>
          <p:nvPr/>
        </p:nvSpPr>
        <p:spPr>
          <a:xfrm>
            <a:off x="6812280" y="2011680"/>
            <a:ext cx="1920240" cy="411480"/>
          </a:xfrm>
          <a:prstGeom prst="rect">
            <a:avLst/>
          </a:prstGeom>
          <a:noFill/>
          <a:ln/>
        </p:spPr>
        <p:txBody>
          <a:bodyPr wrap="square" lIns="0" tIns="0" rIns="0" bIns="0" rtlCol="0" anchor="ctr"/>
          <a:lstStyle/>
          <a:p>
            <a:pPr marL="0" indent="0" algn="ctr">
              <a:buNone/>
            </a:pPr>
            <a:r>
              <a:rPr lang="en-US" sz="1000" b="1" dirty="0">
                <a:solidFill>
                  <a:srgbClr val="1E293B"/>
                </a:solidFill>
                <a:latin typeface="Calibri" pitchFamily="34" charset="0"/>
                <a:ea typeface="Calibri" pitchFamily="34" charset="-122"/>
                <a:cs typeface="Calibri" pitchFamily="34" charset="-120"/>
              </a:rPr>
              <a:t>FAS share of apps routed</a:t>
            </a:r>
            <a:endParaRPr lang="en-US" sz="1000" dirty="0"/>
          </a:p>
        </p:txBody>
      </p:sp>
      <p:sp>
        <p:nvSpPr>
          <p:cNvPr id="19" name="Text 17"/>
          <p:cNvSpPr/>
          <p:nvPr/>
        </p:nvSpPr>
        <p:spPr>
          <a:xfrm>
            <a:off x="6812280" y="2423160"/>
            <a:ext cx="1920240" cy="274320"/>
          </a:xfrm>
          <a:prstGeom prst="rect">
            <a:avLst/>
          </a:prstGeom>
          <a:noFill/>
          <a:ln/>
        </p:spPr>
        <p:txBody>
          <a:bodyPr wrap="square" lIns="0" tIns="0" rIns="0" bIns="0" rtlCol="0" anchor="ctr"/>
          <a:lstStyle/>
          <a:p>
            <a:pPr marL="0" indent="0" algn="ctr">
              <a:buNone/>
            </a:pPr>
            <a:r>
              <a:rPr lang="en-US" sz="900" dirty="0">
                <a:solidFill>
                  <a:srgbClr val="64748B"/>
                </a:solidFill>
                <a:latin typeface="Calibri" pitchFamily="34" charset="0"/>
                <a:ea typeface="Calibri" pitchFamily="34" charset="-122"/>
                <a:cs typeface="Calibri" pitchFamily="34" charset="-120"/>
              </a:rPr>
              <a:t>avg 17 days in FCC</a:t>
            </a:r>
            <a:endParaRPr lang="en-US" sz="900" dirty="0"/>
          </a:p>
        </p:txBody>
      </p:sp>
      <p:sp>
        <p:nvSpPr>
          <p:cNvPr id="20" name="Text 18"/>
          <p:cNvSpPr/>
          <p:nvPr/>
        </p:nvSpPr>
        <p:spPr>
          <a:xfrm>
            <a:off x="548640" y="2926080"/>
            <a:ext cx="8229600" cy="731520"/>
          </a:xfrm>
          <a:prstGeom prst="rect">
            <a:avLst/>
          </a:prstGeom>
          <a:noFill/>
          <a:ln/>
        </p:spPr>
        <p:txBody>
          <a:bodyPr wrap="square" lIns="0" tIns="0" rIns="0" bIns="0" rtlCol="0" anchor="ctr"/>
          <a:lstStyle/>
          <a:p>
            <a:pPr marL="0" indent="0" algn="l">
              <a:buNone/>
            </a:pPr>
            <a:r>
              <a:rPr lang="en-US" sz="1300" dirty="0">
                <a:solidFill>
                  <a:srgbClr val="1E293B"/>
                </a:solidFill>
                <a:latin typeface="Calibri" pitchFamily="34" charset="0"/>
                <a:ea typeface="Calibri" pitchFamily="34" charset="-122"/>
                <a:cs typeface="Calibri" pitchFamily="34" charset="-120"/>
              </a:rPr>
              <a:t>The volume of incoming applications does not explain the backlog. Operating under clearance capacity is the primary driver. The team has been asked to absorb more work than the system was designed to handle.</a:t>
            </a:r>
            <a:endParaRPr lang="en-US" sz="1300" dirty="0"/>
          </a:p>
        </p:txBody>
      </p:sp>
      <p:sp>
        <p:nvSpPr>
          <p:cNvPr id="21" name="Shape 19"/>
          <p:cNvSpPr/>
          <p:nvPr/>
        </p:nvSpPr>
        <p:spPr>
          <a:xfrm>
            <a:off x="457200" y="2926080"/>
            <a:ext cx="64008" cy="777240"/>
          </a:xfrm>
          <a:prstGeom prst="rect">
            <a:avLst/>
          </a:prstGeom>
          <a:solidFill>
            <a:srgbClr val="3B82F6"/>
          </a:solidFill>
          <a:ln/>
        </p:spPr>
        <p:txBody>
          <a:bodyPr/>
          <a:lstStyle/>
          <a:p>
            <a:endParaRPr lang="en-US"/>
          </a:p>
        </p:txBody>
      </p:sp>
      <p:sp>
        <p:nvSpPr>
          <p:cNvPr id="22" name="Text 20"/>
          <p:cNvSpPr/>
          <p:nvPr/>
        </p:nvSpPr>
        <p:spPr>
          <a:xfrm>
            <a:off x="457200" y="3840480"/>
            <a:ext cx="8229600" cy="50292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For every 1 day an application spends inside FCC, it spends 2 days with the applicant or at interagency — delays upstream cascade onto staff.</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2A4A"/>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7FA8D4"/>
                </a:solidFill>
                <a:latin typeface="Calibri" pitchFamily="34" charset="0"/>
                <a:ea typeface="Calibri" pitchFamily="34" charset="-122"/>
                <a:cs typeface="Calibri" pitchFamily="34" charset="-120"/>
              </a:rPr>
              <a:t>APPROACH</a:t>
            </a:r>
            <a:endParaRPr lang="en-US" sz="10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Three Levers to Get Well</a:t>
            </a:r>
            <a:endParaRPr lang="en-US" sz="3000" dirty="0"/>
          </a:p>
        </p:txBody>
      </p:sp>
      <p:sp>
        <p:nvSpPr>
          <p:cNvPr id="4" name="Shape 2"/>
          <p:cNvSpPr/>
          <p:nvPr/>
        </p:nvSpPr>
        <p:spPr>
          <a:xfrm>
            <a:off x="365760" y="1280160"/>
            <a:ext cx="2606040" cy="3108960"/>
          </a:xfrm>
          <a:prstGeom prst="rect">
            <a:avLst/>
          </a:prstGeom>
          <a:solidFill>
            <a:srgbClr val="2C3E6B"/>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457200" y="1371600"/>
            <a:ext cx="457200" cy="457200"/>
          </a:xfrm>
          <a:prstGeom prst="ellipse">
            <a:avLst/>
          </a:prstGeom>
          <a:solidFill>
            <a:srgbClr val="3B82F6"/>
          </a:solidFill>
          <a:ln/>
        </p:spPr>
        <p:txBody>
          <a:bodyPr/>
          <a:lstStyle/>
          <a:p>
            <a:endParaRPr lang="en-US"/>
          </a:p>
        </p:txBody>
      </p:sp>
      <p:sp>
        <p:nvSpPr>
          <p:cNvPr id="6" name="Text 4"/>
          <p:cNvSpPr/>
          <p:nvPr/>
        </p:nvSpPr>
        <p:spPr>
          <a:xfrm>
            <a:off x="457200" y="1371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7" name="Text 5"/>
          <p:cNvSpPr/>
          <p:nvPr/>
        </p:nvSpPr>
        <p:spPr>
          <a:xfrm>
            <a:off x="438912" y="1920240"/>
            <a:ext cx="2468880" cy="5943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More Staff Processing Apps</a:t>
            </a:r>
            <a:endParaRPr lang="en-US" sz="1400" dirty="0"/>
          </a:p>
        </p:txBody>
      </p:sp>
      <p:sp>
        <p:nvSpPr>
          <p:cNvPr id="8" name="Text 6"/>
          <p:cNvSpPr/>
          <p:nvPr/>
        </p:nvSpPr>
        <p:spPr>
          <a:xfrm>
            <a:off x="438912" y="2560320"/>
            <a:ext cx="2468880" cy="118872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Staff training is already underway. As engineers come up to speed, throughput increases without any system changes.</a:t>
            </a:r>
            <a:endParaRPr lang="en-US" sz="1100" dirty="0"/>
          </a:p>
        </p:txBody>
      </p:sp>
      <p:sp>
        <p:nvSpPr>
          <p:cNvPr id="9" name="Shape 7"/>
          <p:cNvSpPr/>
          <p:nvPr/>
        </p:nvSpPr>
        <p:spPr>
          <a:xfrm>
            <a:off x="438912" y="3840480"/>
            <a:ext cx="1188720" cy="256032"/>
          </a:xfrm>
          <a:prstGeom prst="rect">
            <a:avLst/>
          </a:prstGeom>
          <a:solidFill>
            <a:srgbClr val="E8F5EE"/>
          </a:solidFill>
          <a:ln/>
        </p:spPr>
        <p:txBody>
          <a:bodyPr/>
          <a:lstStyle/>
          <a:p>
            <a:endParaRPr lang="en-US"/>
          </a:p>
        </p:txBody>
      </p:sp>
      <p:sp>
        <p:nvSpPr>
          <p:cNvPr id="10" name="Text 8"/>
          <p:cNvSpPr/>
          <p:nvPr/>
        </p:nvSpPr>
        <p:spPr>
          <a:xfrm>
            <a:off x="438912" y="3840480"/>
            <a:ext cx="1188720" cy="256032"/>
          </a:xfrm>
          <a:prstGeom prst="rect">
            <a:avLst/>
          </a:prstGeom>
          <a:noFill/>
          <a:ln/>
        </p:spPr>
        <p:txBody>
          <a:bodyPr wrap="square" lIns="0" tIns="0" rIns="0" bIns="0" rtlCol="0" anchor="ctr"/>
          <a:lstStyle/>
          <a:p>
            <a:pPr marL="0" indent="0" algn="ctr">
              <a:buNone/>
            </a:pPr>
            <a:r>
              <a:rPr lang="en-US" sz="800" b="1" dirty="0">
                <a:solidFill>
                  <a:srgbClr val="1A7C52"/>
                </a:solidFill>
                <a:latin typeface="Calibri" pitchFamily="34" charset="0"/>
                <a:ea typeface="Calibri" pitchFamily="34" charset="-122"/>
                <a:cs typeface="Calibri" pitchFamily="34" charset="-120"/>
              </a:rPr>
              <a:t>UNDERWAY</a:t>
            </a:r>
            <a:endParaRPr lang="en-US" sz="800" dirty="0"/>
          </a:p>
        </p:txBody>
      </p:sp>
      <p:sp>
        <p:nvSpPr>
          <p:cNvPr id="11" name="Shape 9"/>
          <p:cNvSpPr/>
          <p:nvPr/>
        </p:nvSpPr>
        <p:spPr>
          <a:xfrm>
            <a:off x="3200400" y="1280160"/>
            <a:ext cx="2606040" cy="3108960"/>
          </a:xfrm>
          <a:prstGeom prst="rect">
            <a:avLst/>
          </a:prstGeom>
          <a:solidFill>
            <a:srgbClr val="2C3E6B"/>
          </a:solidFill>
          <a:ln/>
          <a:effectLst>
            <a:outerShdw blurRad="76200" dist="25400" dir="8100000" algn="bl" rotWithShape="0">
              <a:srgbClr val="000000">
                <a:alpha val="10000"/>
              </a:srgbClr>
            </a:outerShdw>
          </a:effectLst>
        </p:spPr>
        <p:txBody>
          <a:bodyPr/>
          <a:lstStyle/>
          <a:p>
            <a:endParaRPr lang="en-US"/>
          </a:p>
        </p:txBody>
      </p:sp>
      <p:sp>
        <p:nvSpPr>
          <p:cNvPr id="12" name="Shape 10"/>
          <p:cNvSpPr/>
          <p:nvPr/>
        </p:nvSpPr>
        <p:spPr>
          <a:xfrm>
            <a:off x="3291840" y="1371600"/>
            <a:ext cx="457200" cy="457200"/>
          </a:xfrm>
          <a:prstGeom prst="ellipse">
            <a:avLst/>
          </a:prstGeom>
          <a:solidFill>
            <a:srgbClr val="3B82F6"/>
          </a:solidFill>
          <a:ln/>
        </p:spPr>
        <p:txBody>
          <a:bodyPr/>
          <a:lstStyle/>
          <a:p>
            <a:endParaRPr lang="en-US"/>
          </a:p>
        </p:txBody>
      </p:sp>
      <p:sp>
        <p:nvSpPr>
          <p:cNvPr id="13" name="Text 11"/>
          <p:cNvSpPr/>
          <p:nvPr/>
        </p:nvSpPr>
        <p:spPr>
          <a:xfrm>
            <a:off x="3291840" y="1371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4" name="Text 12"/>
          <p:cNvSpPr/>
          <p:nvPr/>
        </p:nvSpPr>
        <p:spPr>
          <a:xfrm>
            <a:off x="3273552" y="1920240"/>
            <a:ext cx="2468880" cy="5943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Increase Processing Productivity</a:t>
            </a:r>
            <a:endParaRPr lang="en-US" sz="1400" dirty="0"/>
          </a:p>
        </p:txBody>
      </p:sp>
      <p:sp>
        <p:nvSpPr>
          <p:cNvPr id="15" name="Text 13"/>
          <p:cNvSpPr/>
          <p:nvPr/>
        </p:nvSpPr>
        <p:spPr>
          <a:xfrm>
            <a:off x="3273552" y="2560320"/>
            <a:ext cx="2468880" cy="118872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Fix the tools that slow staff down — eliminate manual data entry, reduce inquiry interruptions, and automate what the system already knows.</a:t>
            </a:r>
            <a:endParaRPr lang="en-US" sz="1100" dirty="0"/>
          </a:p>
        </p:txBody>
      </p:sp>
      <p:sp>
        <p:nvSpPr>
          <p:cNvPr id="16" name="Shape 14"/>
          <p:cNvSpPr/>
          <p:nvPr/>
        </p:nvSpPr>
        <p:spPr>
          <a:xfrm>
            <a:off x="3273552" y="3840480"/>
            <a:ext cx="1188720" cy="256032"/>
          </a:xfrm>
          <a:prstGeom prst="rect">
            <a:avLst/>
          </a:prstGeom>
          <a:solidFill>
            <a:srgbClr val="DBEAFE"/>
          </a:solidFill>
          <a:ln/>
        </p:spPr>
        <p:txBody>
          <a:bodyPr/>
          <a:lstStyle/>
          <a:p>
            <a:endParaRPr lang="en-US"/>
          </a:p>
        </p:txBody>
      </p:sp>
      <p:sp>
        <p:nvSpPr>
          <p:cNvPr id="17" name="Text 15"/>
          <p:cNvSpPr/>
          <p:nvPr/>
        </p:nvSpPr>
        <p:spPr>
          <a:xfrm>
            <a:off x="3273552" y="3840480"/>
            <a:ext cx="1188720" cy="256032"/>
          </a:xfrm>
          <a:prstGeom prst="rect">
            <a:avLst/>
          </a:prstGeom>
          <a:noFill/>
          <a:ln/>
        </p:spPr>
        <p:txBody>
          <a:bodyPr wrap="square" lIns="0" tIns="0" rIns="0" bIns="0" rtlCol="0" anchor="ctr"/>
          <a:lstStyle/>
          <a:p>
            <a:pPr marL="0" indent="0" algn="ctr">
              <a:buNone/>
            </a:pPr>
            <a:r>
              <a:rPr lang="en-US" sz="800" b="1" dirty="0">
                <a:solidFill>
                  <a:srgbClr val="3B82F6"/>
                </a:solidFill>
                <a:latin typeface="Calibri" pitchFamily="34" charset="0"/>
                <a:ea typeface="Calibri" pitchFamily="34" charset="-122"/>
                <a:cs typeface="Calibri" pitchFamily="34" charset="-120"/>
              </a:rPr>
              <a:t>THIS PLAN</a:t>
            </a:r>
            <a:endParaRPr lang="en-US" sz="800" dirty="0"/>
          </a:p>
        </p:txBody>
      </p:sp>
      <p:sp>
        <p:nvSpPr>
          <p:cNvPr id="18" name="Shape 16"/>
          <p:cNvSpPr/>
          <p:nvPr/>
        </p:nvSpPr>
        <p:spPr>
          <a:xfrm>
            <a:off x="6035040" y="1280160"/>
            <a:ext cx="2606040" cy="3108960"/>
          </a:xfrm>
          <a:prstGeom prst="rect">
            <a:avLst/>
          </a:prstGeom>
          <a:solidFill>
            <a:srgbClr val="2C3E6B"/>
          </a:solidFill>
          <a:ln/>
          <a:effectLst>
            <a:outerShdw blurRad="76200" dist="25400" dir="8100000" algn="bl" rotWithShape="0">
              <a:srgbClr val="000000">
                <a:alpha val="10000"/>
              </a:srgbClr>
            </a:outerShdw>
          </a:effectLst>
        </p:spPr>
        <p:txBody>
          <a:bodyPr/>
          <a:lstStyle/>
          <a:p>
            <a:endParaRPr lang="en-US"/>
          </a:p>
        </p:txBody>
      </p:sp>
      <p:sp>
        <p:nvSpPr>
          <p:cNvPr id="19" name="Shape 17"/>
          <p:cNvSpPr/>
          <p:nvPr/>
        </p:nvSpPr>
        <p:spPr>
          <a:xfrm>
            <a:off x="6126480" y="1371600"/>
            <a:ext cx="457200" cy="457200"/>
          </a:xfrm>
          <a:prstGeom prst="ellipse">
            <a:avLst/>
          </a:prstGeom>
          <a:solidFill>
            <a:srgbClr val="3B82F6"/>
          </a:solidFill>
          <a:ln/>
        </p:spPr>
        <p:txBody>
          <a:bodyPr/>
          <a:lstStyle/>
          <a:p>
            <a:endParaRPr lang="en-US"/>
          </a:p>
        </p:txBody>
      </p:sp>
      <p:sp>
        <p:nvSpPr>
          <p:cNvPr id="20" name="Text 18"/>
          <p:cNvSpPr/>
          <p:nvPr/>
        </p:nvSpPr>
        <p:spPr>
          <a:xfrm>
            <a:off x="6126480" y="1371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21" name="Text 19"/>
          <p:cNvSpPr/>
          <p:nvPr/>
        </p:nvSpPr>
        <p:spPr>
          <a:xfrm>
            <a:off x="6108192" y="1920240"/>
            <a:ext cx="2468880" cy="5943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Reduce Incoming App Volume</a:t>
            </a:r>
            <a:endParaRPr lang="en-US" sz="1400" dirty="0"/>
          </a:p>
        </p:txBody>
      </p:sp>
      <p:sp>
        <p:nvSpPr>
          <p:cNvPr id="22" name="Text 20"/>
          <p:cNvSpPr/>
          <p:nvPr/>
        </p:nvSpPr>
        <p:spPr>
          <a:xfrm>
            <a:off x="6108192" y="2560320"/>
            <a:ext cx="2468880" cy="118872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Smarter pre-filing guidance and renewal reminders reduce repeat and deficient filings — fewer needless applications in the queue.</a:t>
            </a:r>
            <a:endParaRPr lang="en-US" sz="1100" dirty="0"/>
          </a:p>
        </p:txBody>
      </p:sp>
      <p:sp>
        <p:nvSpPr>
          <p:cNvPr id="23" name="Shape 21"/>
          <p:cNvSpPr/>
          <p:nvPr/>
        </p:nvSpPr>
        <p:spPr>
          <a:xfrm>
            <a:off x="6108192" y="3840480"/>
            <a:ext cx="1188720" cy="256032"/>
          </a:xfrm>
          <a:prstGeom prst="rect">
            <a:avLst/>
          </a:prstGeom>
          <a:solidFill>
            <a:srgbClr val="DBEAFE"/>
          </a:solidFill>
          <a:ln/>
        </p:spPr>
        <p:txBody>
          <a:bodyPr/>
          <a:lstStyle/>
          <a:p>
            <a:endParaRPr lang="en-US"/>
          </a:p>
        </p:txBody>
      </p:sp>
      <p:sp>
        <p:nvSpPr>
          <p:cNvPr id="24" name="Text 22"/>
          <p:cNvSpPr/>
          <p:nvPr/>
        </p:nvSpPr>
        <p:spPr>
          <a:xfrm>
            <a:off x="6108192" y="3840480"/>
            <a:ext cx="1188720" cy="256032"/>
          </a:xfrm>
          <a:prstGeom prst="rect">
            <a:avLst/>
          </a:prstGeom>
          <a:noFill/>
          <a:ln/>
        </p:spPr>
        <p:txBody>
          <a:bodyPr wrap="square" lIns="0" tIns="0" rIns="0" bIns="0" rtlCol="0" anchor="ctr"/>
          <a:lstStyle/>
          <a:p>
            <a:pPr marL="0" indent="0" algn="ctr">
              <a:buNone/>
            </a:pPr>
            <a:r>
              <a:rPr lang="en-US" sz="800" b="1" dirty="0">
                <a:solidFill>
                  <a:srgbClr val="3B82F6"/>
                </a:solidFill>
                <a:latin typeface="Calibri" pitchFamily="34" charset="0"/>
                <a:ea typeface="Calibri" pitchFamily="34" charset="-122"/>
                <a:cs typeface="Calibri" pitchFamily="34" charset="-120"/>
              </a:rPr>
              <a:t>THIS PLAN</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THE DATA</a:t>
            </a:r>
            <a:endParaRPr lang="en-US" sz="10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buNone/>
            </a:pPr>
            <a:r>
              <a:rPr lang="en-US" sz="3000" b="1" dirty="0">
                <a:solidFill>
                  <a:srgbClr val="1E293B"/>
                </a:solidFill>
                <a:latin typeface="Calibri" pitchFamily="34" charset="0"/>
                <a:ea typeface="Calibri" pitchFamily="34" charset="-122"/>
                <a:cs typeface="Calibri" pitchFamily="34" charset="-120"/>
              </a:rPr>
              <a:t>What's Causing the Delays?</a:t>
            </a:r>
            <a:endParaRPr lang="en-US" sz="3000" dirty="0"/>
          </a:p>
        </p:txBody>
      </p:sp>
      <p:sp>
        <p:nvSpPr>
          <p:cNvPr id="4" name="Shape 2"/>
          <p:cNvSpPr/>
          <p:nvPr/>
        </p:nvSpPr>
        <p:spPr>
          <a:xfrm>
            <a:off x="365760" y="1325880"/>
            <a:ext cx="4023360" cy="160020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365760" y="1325880"/>
            <a:ext cx="64008" cy="1600200"/>
          </a:xfrm>
          <a:prstGeom prst="rect">
            <a:avLst/>
          </a:prstGeom>
          <a:solidFill>
            <a:srgbClr val="1A7C52"/>
          </a:solidFill>
          <a:ln/>
        </p:spPr>
        <p:txBody>
          <a:bodyPr/>
          <a:lstStyle/>
          <a:p>
            <a:endParaRPr lang="en-US"/>
          </a:p>
        </p:txBody>
      </p:sp>
      <p:sp>
        <p:nvSpPr>
          <p:cNvPr id="6" name="Text 4"/>
          <p:cNvSpPr/>
          <p:nvPr/>
        </p:nvSpPr>
        <p:spPr>
          <a:xfrm>
            <a:off x="502920" y="1399032"/>
            <a:ext cx="3749040" cy="32004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Are applicant filing habits changing?</a:t>
            </a:r>
            <a:endParaRPr lang="en-US" sz="1100" dirty="0"/>
          </a:p>
        </p:txBody>
      </p:sp>
      <p:sp>
        <p:nvSpPr>
          <p:cNvPr id="7" name="Text 5"/>
          <p:cNvSpPr/>
          <p:nvPr/>
        </p:nvSpPr>
        <p:spPr>
          <a:xfrm>
            <a:off x="502920" y="1719072"/>
            <a:ext cx="3749040" cy="320040"/>
          </a:xfrm>
          <a:prstGeom prst="rect">
            <a:avLst/>
          </a:prstGeom>
          <a:noFill/>
          <a:ln/>
        </p:spPr>
        <p:txBody>
          <a:bodyPr wrap="square" lIns="0" tIns="0" rIns="0" bIns="0" rtlCol="0" anchor="ctr"/>
          <a:lstStyle/>
          <a:p>
            <a:pPr marL="0" indent="0">
              <a:buNone/>
            </a:pPr>
            <a:r>
              <a:rPr lang="en-US" sz="1400" b="1" dirty="0">
                <a:solidFill>
                  <a:srgbClr val="1A7C52"/>
                </a:solidFill>
                <a:latin typeface="Calibri" pitchFamily="34" charset="0"/>
                <a:ea typeface="Calibri" pitchFamily="34" charset="-122"/>
                <a:cs typeface="Calibri" pitchFamily="34" charset="-120"/>
              </a:rPr>
              <a:t>No.</a:t>
            </a:r>
            <a:endParaRPr lang="en-US" sz="1400" dirty="0"/>
          </a:p>
        </p:txBody>
      </p:sp>
      <p:sp>
        <p:nvSpPr>
          <p:cNvPr id="8" name="Text 6"/>
          <p:cNvSpPr/>
          <p:nvPr/>
        </p:nvSpPr>
        <p:spPr>
          <a:xfrm>
            <a:off x="502920" y="2057400"/>
            <a:ext cx="3749040" cy="7772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App type mix (STA 50%, New 31%, Renewal 17%) and experiment type distributions are stable. Volume isn't the culprit.</a:t>
            </a:r>
            <a:endParaRPr lang="en-US" sz="1000" dirty="0"/>
          </a:p>
        </p:txBody>
      </p:sp>
      <p:sp>
        <p:nvSpPr>
          <p:cNvPr id="9" name="Shape 7"/>
          <p:cNvSpPr/>
          <p:nvPr/>
        </p:nvSpPr>
        <p:spPr>
          <a:xfrm>
            <a:off x="4663440" y="1325880"/>
            <a:ext cx="4023360" cy="160020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a:p>
        </p:txBody>
      </p:sp>
      <p:sp>
        <p:nvSpPr>
          <p:cNvPr id="10" name="Shape 8"/>
          <p:cNvSpPr/>
          <p:nvPr/>
        </p:nvSpPr>
        <p:spPr>
          <a:xfrm>
            <a:off x="4663440" y="1325880"/>
            <a:ext cx="64008" cy="1600200"/>
          </a:xfrm>
          <a:prstGeom prst="rect">
            <a:avLst/>
          </a:prstGeom>
          <a:solidFill>
            <a:srgbClr val="B91C1C"/>
          </a:solidFill>
          <a:ln/>
        </p:spPr>
        <p:txBody>
          <a:bodyPr/>
          <a:lstStyle/>
          <a:p>
            <a:endParaRPr lang="en-US"/>
          </a:p>
        </p:txBody>
      </p:sp>
      <p:sp>
        <p:nvSpPr>
          <p:cNvPr id="11" name="Text 9"/>
          <p:cNvSpPr/>
          <p:nvPr/>
        </p:nvSpPr>
        <p:spPr>
          <a:xfrm>
            <a:off x="4800600" y="1399032"/>
            <a:ext cx="3749040" cy="32004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Is processing slowing down?</a:t>
            </a:r>
            <a:endParaRPr lang="en-US" sz="1100" dirty="0"/>
          </a:p>
        </p:txBody>
      </p:sp>
      <p:sp>
        <p:nvSpPr>
          <p:cNvPr id="12" name="Text 10"/>
          <p:cNvSpPr/>
          <p:nvPr/>
        </p:nvSpPr>
        <p:spPr>
          <a:xfrm>
            <a:off x="4800600" y="1719072"/>
            <a:ext cx="3749040" cy="320040"/>
          </a:xfrm>
          <a:prstGeom prst="rect">
            <a:avLst/>
          </a:prstGeom>
          <a:noFill/>
          <a:ln/>
        </p:spPr>
        <p:txBody>
          <a:bodyPr wrap="square" lIns="0" tIns="0" rIns="0" bIns="0" rtlCol="0" anchor="ctr"/>
          <a:lstStyle/>
          <a:p>
            <a:pPr marL="0" indent="0">
              <a:buNone/>
            </a:pPr>
            <a:r>
              <a:rPr lang="en-US" sz="1400" b="1" dirty="0">
                <a:solidFill>
                  <a:srgbClr val="B91C1C"/>
                </a:solidFill>
                <a:latin typeface="Calibri" pitchFamily="34" charset="0"/>
                <a:ea typeface="Calibri" pitchFamily="34" charset="-122"/>
                <a:cs typeface="Calibri" pitchFamily="34" charset="-120"/>
              </a:rPr>
              <a:t>Yes — for New apps.</a:t>
            </a:r>
            <a:endParaRPr lang="en-US" sz="1400" dirty="0"/>
          </a:p>
        </p:txBody>
      </p:sp>
      <p:sp>
        <p:nvSpPr>
          <p:cNvPr id="13" name="Text 11"/>
          <p:cNvSpPr/>
          <p:nvPr/>
        </p:nvSpPr>
        <p:spPr>
          <a:xfrm>
            <a:off x="4800600" y="2057400"/>
            <a:ext cx="3749040" cy="7772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Median disposal days for New applications have risen since 2024. This correlates with the backlog surge and looks like burden-shifting away from harder cases.</a:t>
            </a:r>
            <a:endParaRPr lang="en-US" sz="1000" dirty="0"/>
          </a:p>
        </p:txBody>
      </p:sp>
      <p:sp>
        <p:nvSpPr>
          <p:cNvPr id="14" name="Shape 12"/>
          <p:cNvSpPr/>
          <p:nvPr/>
        </p:nvSpPr>
        <p:spPr>
          <a:xfrm>
            <a:off x="365760" y="3108960"/>
            <a:ext cx="4023360" cy="160020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a:p>
        </p:txBody>
      </p:sp>
      <p:sp>
        <p:nvSpPr>
          <p:cNvPr id="15" name="Shape 13"/>
          <p:cNvSpPr/>
          <p:nvPr/>
        </p:nvSpPr>
        <p:spPr>
          <a:xfrm>
            <a:off x="365760" y="3108960"/>
            <a:ext cx="64008" cy="1600200"/>
          </a:xfrm>
          <a:prstGeom prst="rect">
            <a:avLst/>
          </a:prstGeom>
          <a:solidFill>
            <a:srgbClr val="B86800"/>
          </a:solidFill>
          <a:ln/>
        </p:spPr>
        <p:txBody>
          <a:bodyPr/>
          <a:lstStyle/>
          <a:p>
            <a:endParaRPr lang="en-US"/>
          </a:p>
        </p:txBody>
      </p:sp>
      <p:sp>
        <p:nvSpPr>
          <p:cNvPr id="16" name="Text 14"/>
          <p:cNvSpPr/>
          <p:nvPr/>
        </p:nvSpPr>
        <p:spPr>
          <a:xfrm>
            <a:off x="502920" y="3182112"/>
            <a:ext cx="3749040" cy="32004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Is a barrage of inquiries hurting throughput?</a:t>
            </a:r>
            <a:endParaRPr lang="en-US" sz="1100" dirty="0"/>
          </a:p>
        </p:txBody>
      </p:sp>
      <p:sp>
        <p:nvSpPr>
          <p:cNvPr id="17" name="Text 15"/>
          <p:cNvSpPr/>
          <p:nvPr/>
        </p:nvSpPr>
        <p:spPr>
          <a:xfrm>
            <a:off x="502920" y="3502152"/>
            <a:ext cx="3749040" cy="320040"/>
          </a:xfrm>
          <a:prstGeom prst="rect">
            <a:avLst/>
          </a:prstGeom>
          <a:noFill/>
          <a:ln/>
        </p:spPr>
        <p:txBody>
          <a:bodyPr wrap="square" lIns="0" tIns="0" rIns="0" bIns="0" rtlCol="0" anchor="ctr"/>
          <a:lstStyle/>
          <a:p>
            <a:pPr marL="0" indent="0">
              <a:buNone/>
            </a:pPr>
            <a:r>
              <a:rPr lang="en-US" sz="1400" b="1" dirty="0">
                <a:solidFill>
                  <a:srgbClr val="B86800"/>
                </a:solidFill>
                <a:latin typeface="Calibri" pitchFamily="34" charset="0"/>
                <a:ea typeface="Calibri" pitchFamily="34" charset="-122"/>
                <a:cs typeface="Calibri" pitchFamily="34" charset="-120"/>
              </a:rPr>
              <a:t>A factor.</a:t>
            </a:r>
            <a:endParaRPr lang="en-US" sz="1400" dirty="0"/>
          </a:p>
        </p:txBody>
      </p:sp>
      <p:sp>
        <p:nvSpPr>
          <p:cNvPr id="18" name="Text 16"/>
          <p:cNvSpPr/>
          <p:nvPr/>
        </p:nvSpPr>
        <p:spPr>
          <a:xfrm>
            <a:off x="502920" y="3840480"/>
            <a:ext cx="3749040" cy="7772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~20% of emails are status questions applicants can't answer themselves — because ELS shows only 'Pending' with no detail. ~15% are website filing failures.</a:t>
            </a:r>
            <a:endParaRPr lang="en-US" sz="1000" dirty="0"/>
          </a:p>
        </p:txBody>
      </p:sp>
      <p:sp>
        <p:nvSpPr>
          <p:cNvPr id="19" name="Shape 17"/>
          <p:cNvSpPr/>
          <p:nvPr/>
        </p:nvSpPr>
        <p:spPr>
          <a:xfrm>
            <a:off x="4663440" y="3108960"/>
            <a:ext cx="4023360" cy="160020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a:p>
        </p:txBody>
      </p:sp>
      <p:sp>
        <p:nvSpPr>
          <p:cNvPr id="20" name="Shape 18"/>
          <p:cNvSpPr/>
          <p:nvPr/>
        </p:nvSpPr>
        <p:spPr>
          <a:xfrm>
            <a:off x="4663440" y="3108960"/>
            <a:ext cx="64008" cy="1600200"/>
          </a:xfrm>
          <a:prstGeom prst="rect">
            <a:avLst/>
          </a:prstGeom>
          <a:solidFill>
            <a:srgbClr val="B86800"/>
          </a:solidFill>
          <a:ln/>
        </p:spPr>
        <p:txBody>
          <a:bodyPr/>
          <a:lstStyle/>
          <a:p>
            <a:endParaRPr lang="en-US"/>
          </a:p>
        </p:txBody>
      </p:sp>
      <p:sp>
        <p:nvSpPr>
          <p:cNvPr id="21" name="Text 19"/>
          <p:cNvSpPr/>
          <p:nvPr/>
        </p:nvSpPr>
        <p:spPr>
          <a:xfrm>
            <a:off x="4800600" y="3182112"/>
            <a:ext cx="3749040" cy="32004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Are applicants filing improperly?</a:t>
            </a:r>
            <a:endParaRPr lang="en-US" sz="1100" dirty="0"/>
          </a:p>
        </p:txBody>
      </p:sp>
      <p:sp>
        <p:nvSpPr>
          <p:cNvPr id="22" name="Text 20"/>
          <p:cNvSpPr/>
          <p:nvPr/>
        </p:nvSpPr>
        <p:spPr>
          <a:xfrm>
            <a:off x="4800600" y="3502152"/>
            <a:ext cx="3749040" cy="320040"/>
          </a:xfrm>
          <a:prstGeom prst="rect">
            <a:avLst/>
          </a:prstGeom>
          <a:noFill/>
          <a:ln/>
        </p:spPr>
        <p:txBody>
          <a:bodyPr wrap="square" lIns="0" tIns="0" rIns="0" bIns="0" rtlCol="0" anchor="ctr"/>
          <a:lstStyle/>
          <a:p>
            <a:pPr marL="0" indent="0">
              <a:buNone/>
            </a:pPr>
            <a:r>
              <a:rPr lang="en-US" sz="1400" b="1" dirty="0">
                <a:solidFill>
                  <a:srgbClr val="B86800"/>
                </a:solidFill>
                <a:latin typeface="Calibri" pitchFamily="34" charset="0"/>
                <a:ea typeface="Calibri" pitchFamily="34" charset="-122"/>
                <a:cs typeface="Calibri" pitchFamily="34" charset="-120"/>
              </a:rPr>
              <a:t>Very likely.</a:t>
            </a:r>
            <a:endParaRPr lang="en-US" sz="1400" dirty="0"/>
          </a:p>
        </p:txBody>
      </p:sp>
      <p:sp>
        <p:nvSpPr>
          <p:cNvPr id="23" name="Text 21"/>
          <p:cNvSpPr/>
          <p:nvPr/>
        </p:nvSpPr>
        <p:spPr>
          <a:xfrm>
            <a:off x="4800600" y="3840480"/>
            <a:ext cx="3749040" cy="7772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65% of renewal filers are late or lapsed. No automated expiration reminders exist. 50% of apps coded as STAs — needs verification.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56032"/>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PAIN POINTS</a:t>
            </a:r>
            <a:endParaRPr lang="en-US" sz="1000" dirty="0"/>
          </a:p>
        </p:txBody>
      </p:sp>
      <p:sp>
        <p:nvSpPr>
          <p:cNvPr id="3" name="Text 1"/>
          <p:cNvSpPr/>
          <p:nvPr/>
        </p:nvSpPr>
        <p:spPr>
          <a:xfrm>
            <a:off x="457200" y="475488"/>
            <a:ext cx="8229600" cy="530352"/>
          </a:xfrm>
          <a:prstGeom prst="rect">
            <a:avLst/>
          </a:prstGeom>
          <a:noFill/>
          <a:ln/>
        </p:spPr>
        <p:txBody>
          <a:bodyPr wrap="square" lIns="0" tIns="0" rIns="0" bIns="0" rtlCol="0" anchor="ctr"/>
          <a:lstStyle/>
          <a:p>
            <a:pPr marL="0" indent="0">
              <a:buNone/>
            </a:pPr>
            <a:r>
              <a:rPr lang="en-US" sz="2800" b="1" dirty="0">
                <a:solidFill>
                  <a:srgbClr val="1E293B"/>
                </a:solidFill>
                <a:latin typeface="Calibri" pitchFamily="34" charset="0"/>
                <a:ea typeface="Calibri" pitchFamily="34" charset="-122"/>
                <a:cs typeface="Calibri" pitchFamily="34" charset="-120"/>
              </a:rPr>
              <a:t>Scored Register: Delay × Urgency</a:t>
            </a:r>
            <a:endParaRPr lang="en-US" sz="28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320040" y="1097280"/>
          <a:ext cx="7571232" cy="3657600"/>
        </p:xfrm>
        <a:graphic>
          <a:graphicData uri="http://schemas.openxmlformats.org/drawingml/2006/table">
            <a:tbl>
              <a:tblPr/>
              <a:tblGrid>
                <a:gridCol w="256032">
                  <a:extLst>
                    <a:ext uri="{9D8B030D-6E8A-4147-A177-3AD203B41FA5}">
                      <a16:colId xmlns:a16="http://schemas.microsoft.com/office/drawing/2014/main" val="20000"/>
                    </a:ext>
                  </a:extLst>
                </a:gridCol>
                <a:gridCol w="3291840">
                  <a:extLst>
                    <a:ext uri="{9D8B030D-6E8A-4147-A177-3AD203B41FA5}">
                      <a16:colId xmlns:a16="http://schemas.microsoft.com/office/drawing/2014/main" val="20001"/>
                    </a:ext>
                  </a:extLst>
                </a:gridCol>
                <a:gridCol w="868680">
                  <a:extLst>
                    <a:ext uri="{9D8B030D-6E8A-4147-A177-3AD203B41FA5}">
                      <a16:colId xmlns:a16="http://schemas.microsoft.com/office/drawing/2014/main" val="20002"/>
                    </a:ext>
                  </a:extLst>
                </a:gridCol>
                <a:gridCol w="1554480">
                  <a:extLst>
                    <a:ext uri="{9D8B030D-6E8A-4147-A177-3AD203B41FA5}">
                      <a16:colId xmlns:a16="http://schemas.microsoft.com/office/drawing/2014/main" val="20003"/>
                    </a:ext>
                  </a:extLst>
                </a:gridCol>
                <a:gridCol w="502920">
                  <a:extLst>
                    <a:ext uri="{9D8B030D-6E8A-4147-A177-3AD203B41FA5}">
                      <a16:colId xmlns:a16="http://schemas.microsoft.com/office/drawing/2014/main" val="20004"/>
                    </a:ext>
                  </a:extLst>
                </a:gridCol>
                <a:gridCol w="502920">
                  <a:extLst>
                    <a:ext uri="{9D8B030D-6E8A-4147-A177-3AD203B41FA5}">
                      <a16:colId xmlns:a16="http://schemas.microsoft.com/office/drawing/2014/main" val="20005"/>
                    </a:ext>
                  </a:extLst>
                </a:gridCol>
                <a:gridCol w="594360">
                  <a:extLst>
                    <a:ext uri="{9D8B030D-6E8A-4147-A177-3AD203B41FA5}">
                      <a16:colId xmlns:a16="http://schemas.microsoft.com/office/drawing/2014/main" val="20006"/>
                    </a:ext>
                  </a:extLst>
                </a:gridCol>
              </a:tblGrid>
              <a:tr h="365760">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Pain Point</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Reported By</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Systems</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Delay</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Pain</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Score</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extLst>
                  <a:ext uri="{0D108BD9-81ED-4DB2-BD59-A6C34878D82A}">
                    <a16:rowId xmlns:a16="http://schemas.microsoft.com/office/drawing/2014/main" val="10000"/>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1</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Receiver parameters manually entered into OFACS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Form, ELS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10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10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20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91C1C"/>
                    </a:solidFill>
                  </a:tcPr>
                </a:tc>
                <a:extLst>
                  <a:ext uri="{0D108BD9-81ED-4DB2-BD59-A6C34878D82A}">
                    <a16:rowId xmlns:a16="http://schemas.microsoft.com/office/drawing/2014/main" val="10001"/>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2</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Correspondence manually uploaded from Email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ZenDesk, Email, ELS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9</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10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19</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91C1C"/>
                    </a:solidFill>
                  </a:tcPr>
                </a:tc>
                <a:extLst>
                  <a:ext uri="{0D108BD9-81ED-4DB2-BD59-A6C34878D82A}">
                    <a16:rowId xmlns:a16="http://schemas.microsoft.com/office/drawing/2014/main" val="10002"/>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3</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Form lacks conditionally mandatory fields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8</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9</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17</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91C1C"/>
                    </a:solidFill>
                  </a:tcPr>
                </a:tc>
                <a:extLst>
                  <a:ext uri="{0D108BD9-81ED-4DB2-BD59-A6C34878D82A}">
                    <a16:rowId xmlns:a16="http://schemas.microsoft.com/office/drawing/2014/main" val="10003"/>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4</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 OFACS parameter transfer errors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OFACS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6</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9</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15</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86800"/>
                    </a:solidFill>
                  </a:tcPr>
                </a:tc>
                <a:extLst>
                  <a:ext uri="{0D108BD9-81ED-4DB2-BD59-A6C34878D82A}">
                    <a16:rowId xmlns:a16="http://schemas.microsoft.com/office/drawing/2014/main" val="10004"/>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5</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No coordination status visible to applicant</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Both</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Web</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4</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10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14</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86800"/>
                    </a:solidFill>
                  </a:tcPr>
                </a:tc>
                <a:extLst>
                  <a:ext uri="{0D108BD9-81ED-4DB2-BD59-A6C34878D82A}">
                    <a16:rowId xmlns:a16="http://schemas.microsoft.com/office/drawing/2014/main" val="10005"/>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6</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No auto allocation/incumbent check on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External DB, Web</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8</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5</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13</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B86800"/>
                    </a:solidFill>
                  </a:tcPr>
                </a:tc>
                <a:extLst>
                  <a:ext uri="{0D108BD9-81ED-4DB2-BD59-A6C34878D82A}">
                    <a16:rowId xmlns:a16="http://schemas.microsoft.com/office/drawing/2014/main" val="10006"/>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7</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Form across multiple pages causes browser failures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Applicant</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2</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10</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12</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7C52"/>
                    </a:solidFill>
                  </a:tcPr>
                </a:tc>
                <a:extLst>
                  <a:ext uri="{0D108BD9-81ED-4DB2-BD59-A6C34878D82A}">
                    <a16:rowId xmlns:a16="http://schemas.microsoft.com/office/drawing/2014/main" val="10007"/>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8</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Amendments reset interagency coordination</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ELS, OFACS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4</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8</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12</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7C52"/>
                    </a:solidFill>
                  </a:tcPr>
                </a:tc>
                <a:extLst>
                  <a:ext uri="{0D108BD9-81ED-4DB2-BD59-A6C34878D82A}">
                    <a16:rowId xmlns:a16="http://schemas.microsoft.com/office/drawing/2014/main" val="10008"/>
                  </a:ext>
                </a:extLst>
              </a:tr>
              <a:tr h="365760">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9</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Alternative frequencies proposals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Internal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ELS, OFACS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4</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E293B"/>
                          </a:solidFill>
                          <a:latin typeface="Calibri" pitchFamily="34" charset="0"/>
                          <a:ea typeface="Calibri" pitchFamily="34" charset="-122"/>
                          <a:cs typeface="Calibri" pitchFamily="34" charset="-120"/>
                        </a:rPr>
                        <a:t>8</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b="1" dirty="0">
                          <a:solidFill>
                            <a:srgbClr val="FFFFFF"/>
                          </a:solidFill>
                          <a:latin typeface="Calibri" pitchFamily="34" charset="0"/>
                          <a:ea typeface="Calibri" pitchFamily="34" charset="-122"/>
                          <a:cs typeface="Calibri" pitchFamily="34" charset="-120"/>
                        </a:rPr>
                        <a:t>12</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7C52"/>
                    </a:solidFill>
                  </a:tcPr>
                </a:tc>
                <a:extLst>
                  <a:ext uri="{0D108BD9-81ED-4DB2-BD59-A6C34878D82A}">
                    <a16:rowId xmlns:a16="http://schemas.microsoft.com/office/drawing/2014/main" val="10009"/>
                  </a:ext>
                </a:extLst>
              </a:tr>
            </a:tbl>
          </a:graphicData>
        </a:graphic>
      </p:graphicFrame>
      <p:sp>
        <p:nvSpPr>
          <p:cNvPr id="5" name="Text 2"/>
          <p:cNvSpPr/>
          <p:nvPr/>
        </p:nvSpPr>
        <p:spPr>
          <a:xfrm>
            <a:off x="320040" y="4846320"/>
            <a:ext cx="8503920" cy="228600"/>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Scores: Red ≥17 (critical)  ·  Amber ≥13 (high)  ·  Green &lt;13 (medium)  ·  Full register includes 24 items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FIX 1  ·  HIGH IMPACT, LOW EFFORT</a:t>
            </a:r>
            <a:endParaRPr lang="en-US" sz="1000" dirty="0"/>
          </a:p>
        </p:txBody>
      </p:sp>
      <p:sp>
        <p:nvSpPr>
          <p:cNvPr id="3" name="Text 1"/>
          <p:cNvSpPr/>
          <p:nvPr/>
        </p:nvSpPr>
        <p:spPr>
          <a:xfrm>
            <a:off x="457200" y="502920"/>
            <a:ext cx="8229600" cy="658368"/>
          </a:xfrm>
          <a:prstGeom prst="rect">
            <a:avLst/>
          </a:prstGeom>
          <a:noFill/>
          <a:ln/>
        </p:spPr>
        <p:txBody>
          <a:bodyPr wrap="square" lIns="0" tIns="0" rIns="0" bIns="0" rtlCol="0" anchor="ctr"/>
          <a:lstStyle/>
          <a:p>
            <a:pPr marL="0" indent="0">
              <a:buNone/>
            </a:pPr>
            <a:r>
              <a:rPr lang="en-US" sz="2400" b="1" dirty="0">
                <a:solidFill>
                  <a:srgbClr val="1E293B"/>
                </a:solidFill>
                <a:latin typeface="Calibri" pitchFamily="34" charset="0"/>
                <a:ea typeface="Calibri" pitchFamily="34" charset="-122"/>
                <a:cs typeface="Calibri" pitchFamily="34" charset="-120"/>
              </a:rPr>
              <a:t>Alert Applicants to Pre-Coordination Requirement at Filing</a:t>
            </a:r>
            <a:endParaRPr lang="en-US" sz="2400" dirty="0"/>
          </a:p>
        </p:txBody>
      </p:sp>
      <p:sp>
        <p:nvSpPr>
          <p:cNvPr id="4" name="Shape 2"/>
          <p:cNvSpPr/>
          <p:nvPr/>
        </p:nvSpPr>
        <p:spPr>
          <a:xfrm>
            <a:off x="365760" y="1261872"/>
            <a:ext cx="4023360" cy="320040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365760" y="1261872"/>
            <a:ext cx="4023360" cy="365760"/>
          </a:xfrm>
          <a:prstGeom prst="rect">
            <a:avLst/>
          </a:prstGeom>
          <a:solidFill>
            <a:srgbClr val="B91C1C"/>
          </a:solidFill>
          <a:ln/>
        </p:spPr>
        <p:txBody>
          <a:bodyPr/>
          <a:lstStyle/>
          <a:p>
            <a:endParaRPr lang="en-US"/>
          </a:p>
        </p:txBody>
      </p:sp>
      <p:sp>
        <p:nvSpPr>
          <p:cNvPr id="6" name="Text 4"/>
          <p:cNvSpPr/>
          <p:nvPr/>
        </p:nvSpPr>
        <p:spPr>
          <a:xfrm>
            <a:off x="365760" y="1261872"/>
            <a:ext cx="402336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THE PROBLEM</a:t>
            </a:r>
            <a:endParaRPr lang="en-US" sz="1100" dirty="0"/>
          </a:p>
        </p:txBody>
      </p:sp>
      <p:sp>
        <p:nvSpPr>
          <p:cNvPr id="7" name="Text 5"/>
          <p:cNvSpPr/>
          <p:nvPr/>
        </p:nvSpPr>
        <p:spPr>
          <a:xfrm>
            <a:off x="502920" y="1691640"/>
            <a:ext cx="3749040" cy="868680"/>
          </a:xfrm>
          <a:prstGeom prst="rect">
            <a:avLst/>
          </a:prstGeom>
          <a:noFill/>
          <a:ln/>
        </p:spPr>
        <p:txBody>
          <a:bodyPr wrap="square" lIns="0" tIns="0" rIns="0" bIns="0" rtlCol="0" anchor="ctr"/>
          <a:lstStyle/>
          <a:p>
            <a:pPr marL="0" indent="0">
              <a:buNone/>
            </a:pPr>
            <a:r>
              <a:rPr lang="en-US" sz="1100" b="1" dirty="0">
                <a:solidFill>
                  <a:srgbClr val="B91C1C"/>
                </a:solidFill>
                <a:latin typeface="Calibri" pitchFamily="34" charset="0"/>
                <a:ea typeface="Calibri" pitchFamily="34" charset="-122"/>
                <a:cs typeface="Calibri" pitchFamily="34" charset="-120"/>
              </a:rPr>
              <a:t>ATC Pre-Coordination</a:t>
            </a:r>
            <a:endParaRPr lang="en-US" sz="1100" dirty="0"/>
          </a:p>
          <a:p>
            <a:pPr marL="0" indent="0">
              <a:buNone/>
            </a:pPr>
            <a:r>
              <a:rPr lang="en-US" sz="1100" dirty="0">
                <a:solidFill>
                  <a:srgbClr val="1E293B"/>
                </a:solidFill>
                <a:latin typeface="Calibri" pitchFamily="34" charset="0"/>
                <a:ea typeface="Calibri" pitchFamily="34" charset="-122"/>
                <a:cs typeface="Calibri" pitchFamily="34" charset="-120"/>
              </a:rPr>
              <a:t>9.26% of all applications</a:t>
            </a:r>
            <a:endParaRPr lang="en-US" sz="1100" dirty="0"/>
          </a:p>
          <a:p>
            <a:pPr marL="0" indent="0">
              <a:buNone/>
            </a:pPr>
            <a:r>
              <a:rPr lang="en-US" sz="1100" dirty="0">
                <a:solidFill>
                  <a:srgbClr val="64748B"/>
                </a:solidFill>
                <a:latin typeface="Calibri" pitchFamily="34" charset="0"/>
                <a:ea typeface="Calibri" pitchFamily="34" charset="-122"/>
                <a:cs typeface="Calibri" pitchFamily="34" charset="-120"/>
              </a:rPr>
              <a:t>25-day median delay · Fully preventable
</a:t>
            </a:r>
            <a:endParaRPr lang="en-US" sz="1100" dirty="0"/>
          </a:p>
        </p:txBody>
      </p:sp>
      <p:sp>
        <p:nvSpPr>
          <p:cNvPr id="8" name="Text 6"/>
          <p:cNvSpPr/>
          <p:nvPr/>
        </p:nvSpPr>
        <p:spPr>
          <a:xfrm>
            <a:off x="502920" y="2606040"/>
            <a:ext cx="3749040" cy="868680"/>
          </a:xfrm>
          <a:prstGeom prst="rect">
            <a:avLst/>
          </a:prstGeom>
          <a:noFill/>
          <a:ln/>
        </p:spPr>
        <p:txBody>
          <a:bodyPr wrap="square" lIns="0" tIns="0" rIns="0" bIns="0" rtlCol="0" anchor="ctr"/>
          <a:lstStyle/>
          <a:p>
            <a:pPr marL="0" indent="0">
              <a:buNone/>
            </a:pPr>
            <a:r>
              <a:rPr lang="en-US" sz="1100" b="1" dirty="0">
                <a:solidFill>
                  <a:srgbClr val="B86800"/>
                </a:solidFill>
                <a:latin typeface="Calibri" pitchFamily="34" charset="0"/>
                <a:ea typeface="Calibri" pitchFamily="34" charset="-122"/>
                <a:cs typeface="Calibri" pitchFamily="34" charset="-120"/>
              </a:rPr>
              <a:t>FAA Pre-Coordination</a:t>
            </a:r>
            <a:endParaRPr lang="en-US" sz="1100" dirty="0"/>
          </a:p>
          <a:p>
            <a:pPr marL="0" indent="0">
              <a:buNone/>
            </a:pPr>
            <a:r>
              <a:rPr lang="en-US" sz="1100" dirty="0">
                <a:solidFill>
                  <a:srgbClr val="1E293B"/>
                </a:solidFill>
                <a:latin typeface="Calibri" pitchFamily="34" charset="0"/>
                <a:ea typeface="Calibri" pitchFamily="34" charset="-122"/>
                <a:cs typeface="Calibri" pitchFamily="34" charset="-120"/>
              </a:rPr>
              <a:t>7.18% of all applications</a:t>
            </a:r>
            <a:endParaRPr lang="en-US" sz="1100" dirty="0"/>
          </a:p>
          <a:p>
            <a:pPr marL="0" indent="0">
              <a:buNone/>
            </a:pPr>
            <a:r>
              <a:rPr lang="en-US" sz="1100" dirty="0">
                <a:solidFill>
                  <a:srgbClr val="64748B"/>
                </a:solidFill>
                <a:latin typeface="Calibri" pitchFamily="34" charset="0"/>
                <a:ea typeface="Calibri" pitchFamily="34" charset="-122"/>
                <a:cs typeface="Calibri" pitchFamily="34" charset="-120"/>
              </a:rPr>
              <a:t>14-day median delay · Fully preventable</a:t>
            </a:r>
            <a:endParaRPr lang="en-US" sz="1100" dirty="0"/>
          </a:p>
        </p:txBody>
      </p:sp>
      <p:sp>
        <p:nvSpPr>
          <p:cNvPr id="9" name="Shape 7"/>
          <p:cNvSpPr/>
          <p:nvPr/>
        </p:nvSpPr>
        <p:spPr>
          <a:xfrm>
            <a:off x="502920" y="3566160"/>
            <a:ext cx="3749040" cy="640080"/>
          </a:xfrm>
          <a:prstGeom prst="rect">
            <a:avLst/>
          </a:prstGeom>
          <a:solidFill>
            <a:srgbClr val="FEE2E2"/>
          </a:solidFill>
          <a:ln/>
        </p:spPr>
        <p:txBody>
          <a:bodyPr/>
          <a:lstStyle/>
          <a:p>
            <a:endParaRPr lang="en-US"/>
          </a:p>
        </p:txBody>
      </p:sp>
      <p:sp>
        <p:nvSpPr>
          <p:cNvPr id="10" name="Text 8"/>
          <p:cNvSpPr/>
          <p:nvPr/>
        </p:nvSpPr>
        <p:spPr>
          <a:xfrm>
            <a:off x="502920" y="3566160"/>
            <a:ext cx="3749040" cy="640080"/>
          </a:xfrm>
          <a:prstGeom prst="rect">
            <a:avLst/>
          </a:prstGeom>
          <a:noFill/>
          <a:ln/>
        </p:spPr>
        <p:txBody>
          <a:bodyPr wrap="square" lIns="0" tIns="0" rIns="0" bIns="0" rtlCol="0" anchor="ctr"/>
          <a:lstStyle/>
          <a:p>
            <a:pPr marL="0" indent="0" algn="ctr">
              <a:buNone/>
            </a:pPr>
            <a:r>
              <a:rPr lang="en-US" sz="1100" b="1" dirty="0">
                <a:solidFill>
                  <a:srgbClr val="B91C1C"/>
                </a:solidFill>
                <a:latin typeface="Calibri" pitchFamily="34" charset="0"/>
                <a:ea typeface="Calibri" pitchFamily="34" charset="-122"/>
                <a:cs typeface="Calibri" pitchFamily="34" charset="-120"/>
              </a:rPr>
              <a:t>Combined: 16.44% of all applications</a:t>
            </a:r>
            <a:endParaRPr lang="en-US" sz="1100" dirty="0"/>
          </a:p>
          <a:p>
            <a:pPr marL="0" indent="0" algn="ctr">
              <a:buNone/>
            </a:pPr>
            <a:r>
              <a:rPr lang="en-US" sz="1100" b="1" dirty="0">
                <a:solidFill>
                  <a:srgbClr val="B91C1C"/>
                </a:solidFill>
                <a:latin typeface="Calibri" pitchFamily="34" charset="0"/>
                <a:ea typeface="Calibri" pitchFamily="34" charset="-122"/>
                <a:cs typeface="Calibri" pitchFamily="34" charset="-120"/>
              </a:rPr>
              <a:t>add 14–25 days each · Fully preventable</a:t>
            </a:r>
            <a:endParaRPr lang="en-US" sz="1100" dirty="0"/>
          </a:p>
        </p:txBody>
      </p:sp>
      <p:sp>
        <p:nvSpPr>
          <p:cNvPr id="11" name="Shape 9"/>
          <p:cNvSpPr/>
          <p:nvPr/>
        </p:nvSpPr>
        <p:spPr>
          <a:xfrm>
            <a:off x="4709160" y="1261872"/>
            <a:ext cx="4023360" cy="3200400"/>
          </a:xfrm>
          <a:prstGeom prst="rect">
            <a:avLst/>
          </a:prstGeom>
          <a:solidFill>
            <a:srgbClr val="E8F5EE"/>
          </a:solidFill>
          <a:ln/>
          <a:effectLst>
            <a:outerShdw blurRad="76200" dist="25400" dir="8100000" algn="bl" rotWithShape="0">
              <a:srgbClr val="000000">
                <a:alpha val="10000"/>
              </a:srgbClr>
            </a:outerShdw>
          </a:effectLst>
        </p:spPr>
        <p:txBody>
          <a:bodyPr/>
          <a:lstStyle/>
          <a:p>
            <a:endParaRPr lang="en-US"/>
          </a:p>
        </p:txBody>
      </p:sp>
      <p:sp>
        <p:nvSpPr>
          <p:cNvPr id="12" name="Shape 10"/>
          <p:cNvSpPr/>
          <p:nvPr/>
        </p:nvSpPr>
        <p:spPr>
          <a:xfrm>
            <a:off x="4709160" y="1261872"/>
            <a:ext cx="4023360" cy="365760"/>
          </a:xfrm>
          <a:prstGeom prst="rect">
            <a:avLst/>
          </a:prstGeom>
          <a:solidFill>
            <a:srgbClr val="1A7C52"/>
          </a:solidFill>
          <a:ln/>
        </p:spPr>
        <p:txBody>
          <a:bodyPr/>
          <a:lstStyle/>
          <a:p>
            <a:endParaRPr lang="en-US"/>
          </a:p>
        </p:txBody>
      </p:sp>
      <p:sp>
        <p:nvSpPr>
          <p:cNvPr id="13" name="Text 11"/>
          <p:cNvSpPr/>
          <p:nvPr/>
        </p:nvSpPr>
        <p:spPr>
          <a:xfrm>
            <a:off x="4709160" y="1261872"/>
            <a:ext cx="402336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THE FIX</a:t>
            </a:r>
            <a:endParaRPr lang="en-US" sz="1100" dirty="0"/>
          </a:p>
        </p:txBody>
      </p:sp>
      <p:sp>
        <p:nvSpPr>
          <p:cNvPr id="14" name="Text 12"/>
          <p:cNvSpPr/>
          <p:nvPr/>
        </p:nvSpPr>
        <p:spPr>
          <a:xfrm>
            <a:off x="4846320" y="1737360"/>
            <a:ext cx="3749040" cy="5943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When a frequency band in the ATC or aviation allocation table is entered on the form, display a warning:</a:t>
            </a:r>
            <a:endParaRPr lang="en-US" sz="1100" dirty="0"/>
          </a:p>
        </p:txBody>
      </p:sp>
      <p:sp>
        <p:nvSpPr>
          <p:cNvPr id="15" name="Shape 13"/>
          <p:cNvSpPr/>
          <p:nvPr/>
        </p:nvSpPr>
        <p:spPr>
          <a:xfrm>
            <a:off x="4846320" y="2423160"/>
            <a:ext cx="3749040" cy="777240"/>
          </a:xfrm>
          <a:prstGeom prst="rect">
            <a:avLst/>
          </a:prstGeom>
          <a:solidFill>
            <a:srgbClr val="D1FAE5"/>
          </a:solidFill>
          <a:ln/>
        </p:spPr>
        <p:txBody>
          <a:bodyPr/>
          <a:lstStyle/>
          <a:p>
            <a:endParaRPr lang="en-US"/>
          </a:p>
        </p:txBody>
      </p:sp>
      <p:sp>
        <p:nvSpPr>
          <p:cNvPr id="16" name="Text 14"/>
          <p:cNvSpPr/>
          <p:nvPr/>
        </p:nvSpPr>
        <p:spPr>
          <a:xfrm>
            <a:off x="4846320" y="2423160"/>
            <a:ext cx="3749040" cy="777240"/>
          </a:xfrm>
          <a:prstGeom prst="rect">
            <a:avLst/>
          </a:prstGeom>
          <a:noFill/>
          <a:ln/>
        </p:spPr>
        <p:txBody>
          <a:bodyPr wrap="square" lIns="50800" tIns="50800" rIns="50800" bIns="50800" rtlCol="0" anchor="ctr"/>
          <a:lstStyle/>
          <a:p>
            <a:pPr marL="0" indent="0" algn="ctr">
              <a:buNone/>
            </a:pPr>
            <a:r>
              <a:rPr lang="en-US" sz="1100" b="1" dirty="0">
                <a:solidFill>
                  <a:srgbClr val="1A7C52"/>
                </a:solidFill>
                <a:latin typeface="Calibri" pitchFamily="34" charset="0"/>
                <a:ea typeface="Calibri" pitchFamily="34" charset="-122"/>
                <a:cs typeface="Calibri" pitchFamily="34" charset="-120"/>
              </a:rPr>
              <a:t>"This frequency requires FAA/ATC pre-coordination. You must attach a pre-coordination document before submission."</a:t>
            </a:r>
            <a:endParaRPr lang="en-US" sz="1100" dirty="0"/>
          </a:p>
        </p:txBody>
      </p:sp>
      <p:sp>
        <p:nvSpPr>
          <p:cNvPr id="17" name="Text 15"/>
          <p:cNvSpPr/>
          <p:nvPr/>
        </p:nvSpPr>
        <p:spPr>
          <a:xfrm>
            <a:off x="4846320" y="3291840"/>
            <a:ext cx="3749040" cy="502920"/>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Trigger: static frequency band lookup. No ML, no APIs, no backend changes. A front-end shim can implement this.</a:t>
            </a:r>
            <a:endParaRPr lang="en-US" sz="1000" dirty="0"/>
          </a:p>
        </p:txBody>
      </p:sp>
      <p:sp>
        <p:nvSpPr>
          <p:cNvPr id="18" name="Shape 16"/>
          <p:cNvSpPr/>
          <p:nvPr/>
        </p:nvSpPr>
        <p:spPr>
          <a:xfrm>
            <a:off x="4846320" y="3886200"/>
            <a:ext cx="3749040" cy="411480"/>
          </a:xfrm>
          <a:prstGeom prst="rect">
            <a:avLst/>
          </a:prstGeom>
          <a:solidFill>
            <a:srgbClr val="D1FAE5"/>
          </a:solidFill>
          <a:ln/>
        </p:spPr>
        <p:txBody>
          <a:bodyPr/>
          <a:lstStyle/>
          <a:p>
            <a:endParaRPr lang="en-US"/>
          </a:p>
        </p:txBody>
      </p:sp>
      <p:sp>
        <p:nvSpPr>
          <p:cNvPr id="19" name="Text 17"/>
          <p:cNvSpPr/>
          <p:nvPr/>
        </p:nvSpPr>
        <p:spPr>
          <a:xfrm>
            <a:off x="4846320" y="3886200"/>
            <a:ext cx="3749040" cy="411480"/>
          </a:xfrm>
          <a:prstGeom prst="rect">
            <a:avLst/>
          </a:prstGeom>
          <a:noFill/>
          <a:ln/>
        </p:spPr>
        <p:txBody>
          <a:bodyPr wrap="square" lIns="0" tIns="0" rIns="0" bIns="0" rtlCol="0" anchor="ctr"/>
          <a:lstStyle/>
          <a:p>
            <a:pPr marL="0" indent="0" algn="ctr">
              <a:buNone/>
            </a:pPr>
            <a:r>
              <a:rPr lang="en-US" sz="1100" b="1" dirty="0">
                <a:solidFill>
                  <a:srgbClr val="1A7C52"/>
                </a:solidFill>
                <a:latin typeface="Calibri" pitchFamily="34" charset="0"/>
                <a:ea typeface="Calibri" pitchFamily="34" charset="-122"/>
                <a:cs typeface="Calibri" pitchFamily="34" charset="-120"/>
              </a:rPr>
              <a:t>Estimated impact: eliminate 14–25 day delays for 16.4% of applications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FIX 2  ·  MULTI-ISSUE CONSOLIDATION</a:t>
            </a:r>
            <a:endParaRPr lang="en-US" sz="1000" dirty="0"/>
          </a:p>
        </p:txBody>
      </p:sp>
      <p:sp>
        <p:nvSpPr>
          <p:cNvPr id="3" name="Text 1"/>
          <p:cNvSpPr/>
          <p:nvPr/>
        </p:nvSpPr>
        <p:spPr>
          <a:xfrm>
            <a:off x="457200" y="502920"/>
            <a:ext cx="8229600" cy="658368"/>
          </a:xfrm>
          <a:prstGeom prst="rect">
            <a:avLst/>
          </a:prstGeom>
          <a:noFill/>
          <a:ln/>
        </p:spPr>
        <p:txBody>
          <a:bodyPr wrap="square" lIns="0" tIns="0" rIns="0" bIns="0" rtlCol="0" anchor="ctr"/>
          <a:lstStyle/>
          <a:p>
            <a:pPr marL="0" indent="0">
              <a:buNone/>
            </a:pPr>
            <a:r>
              <a:rPr lang="en-US" sz="2400" b="1" dirty="0">
                <a:solidFill>
                  <a:srgbClr val="1E293B"/>
                </a:solidFill>
                <a:latin typeface="Calibri" pitchFamily="34" charset="0"/>
                <a:ea typeface="Calibri" pitchFamily="34" charset="-122"/>
                <a:cs typeface="Calibri" pitchFamily="34" charset="-120"/>
              </a:rPr>
              <a:t>Rewrite the Web Form (Not ELS) to Resolve Several Issues</a:t>
            </a:r>
            <a:endParaRPr lang="en-US" sz="2400" dirty="0"/>
          </a:p>
        </p:txBody>
      </p:sp>
      <p:sp>
        <p:nvSpPr>
          <p:cNvPr id="4" name="Shape 2"/>
          <p:cNvSpPr/>
          <p:nvPr/>
        </p:nvSpPr>
        <p:spPr>
          <a:xfrm>
            <a:off x="365760" y="132588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365760" y="1325880"/>
            <a:ext cx="54864" cy="594360"/>
          </a:xfrm>
          <a:prstGeom prst="rect">
            <a:avLst/>
          </a:prstGeom>
          <a:solidFill>
            <a:srgbClr val="B91C1C"/>
          </a:solidFill>
          <a:ln/>
        </p:spPr>
        <p:txBody>
          <a:bodyPr/>
          <a:lstStyle/>
          <a:p>
            <a:endParaRPr lang="en-US"/>
          </a:p>
        </p:txBody>
      </p:sp>
      <p:sp>
        <p:nvSpPr>
          <p:cNvPr id="6" name="Text 4"/>
          <p:cNvSpPr/>
          <p:nvPr/>
        </p:nvSpPr>
        <p:spPr>
          <a:xfrm>
            <a:off x="475488" y="132588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CORES Automation</a:t>
            </a:r>
            <a:endParaRPr lang="en-US" sz="1000" dirty="0"/>
          </a:p>
        </p:txBody>
      </p:sp>
      <p:sp>
        <p:nvSpPr>
          <p:cNvPr id="7" name="Shape 5"/>
          <p:cNvSpPr/>
          <p:nvPr/>
        </p:nvSpPr>
        <p:spPr>
          <a:xfrm>
            <a:off x="365760" y="210312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8" name="Shape 6"/>
          <p:cNvSpPr/>
          <p:nvPr/>
        </p:nvSpPr>
        <p:spPr>
          <a:xfrm>
            <a:off x="365760" y="2103120"/>
            <a:ext cx="54864" cy="594360"/>
          </a:xfrm>
          <a:prstGeom prst="rect">
            <a:avLst/>
          </a:prstGeom>
          <a:solidFill>
            <a:srgbClr val="B91C1C"/>
          </a:solidFill>
          <a:ln/>
        </p:spPr>
        <p:txBody>
          <a:bodyPr/>
          <a:lstStyle/>
          <a:p>
            <a:endParaRPr lang="en-US"/>
          </a:p>
        </p:txBody>
      </p:sp>
      <p:sp>
        <p:nvSpPr>
          <p:cNvPr id="9" name="Text 7"/>
          <p:cNvSpPr/>
          <p:nvPr/>
        </p:nvSpPr>
        <p:spPr>
          <a:xfrm>
            <a:off x="475488" y="210312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Applicants Unaware of Incumbents</a:t>
            </a:r>
            <a:endParaRPr lang="en-US" sz="1000" dirty="0"/>
          </a:p>
        </p:txBody>
      </p:sp>
      <p:sp>
        <p:nvSpPr>
          <p:cNvPr id="10" name="Shape 8"/>
          <p:cNvSpPr/>
          <p:nvPr/>
        </p:nvSpPr>
        <p:spPr>
          <a:xfrm>
            <a:off x="365760" y="288036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11" name="Shape 9"/>
          <p:cNvSpPr/>
          <p:nvPr/>
        </p:nvSpPr>
        <p:spPr>
          <a:xfrm>
            <a:off x="365760" y="2880360"/>
            <a:ext cx="54864" cy="594360"/>
          </a:xfrm>
          <a:prstGeom prst="rect">
            <a:avLst/>
          </a:prstGeom>
          <a:solidFill>
            <a:srgbClr val="B91C1C"/>
          </a:solidFill>
          <a:ln/>
        </p:spPr>
        <p:txBody>
          <a:bodyPr/>
          <a:lstStyle/>
          <a:p>
            <a:endParaRPr lang="en-US"/>
          </a:p>
        </p:txBody>
      </p:sp>
      <p:sp>
        <p:nvSpPr>
          <p:cNvPr id="12" name="Text 10"/>
          <p:cNvSpPr/>
          <p:nvPr/>
        </p:nvSpPr>
        <p:spPr>
          <a:xfrm>
            <a:off x="475488" y="288036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Add Part 15 Compliance Question</a:t>
            </a:r>
            <a:endParaRPr lang="en-US" sz="1000" dirty="0"/>
          </a:p>
        </p:txBody>
      </p:sp>
      <p:sp>
        <p:nvSpPr>
          <p:cNvPr id="13" name="Shape 11"/>
          <p:cNvSpPr/>
          <p:nvPr/>
        </p:nvSpPr>
        <p:spPr>
          <a:xfrm>
            <a:off x="365760" y="365760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14" name="Shape 12"/>
          <p:cNvSpPr/>
          <p:nvPr/>
        </p:nvSpPr>
        <p:spPr>
          <a:xfrm>
            <a:off x="365760" y="3657600"/>
            <a:ext cx="54864" cy="594360"/>
          </a:xfrm>
          <a:prstGeom prst="rect">
            <a:avLst/>
          </a:prstGeom>
          <a:solidFill>
            <a:srgbClr val="B91C1C"/>
          </a:solidFill>
          <a:ln/>
        </p:spPr>
        <p:txBody>
          <a:bodyPr/>
          <a:lstStyle/>
          <a:p>
            <a:endParaRPr lang="en-US"/>
          </a:p>
        </p:txBody>
      </p:sp>
      <p:sp>
        <p:nvSpPr>
          <p:cNvPr id="15" name="Text 13"/>
          <p:cNvSpPr/>
          <p:nvPr/>
        </p:nvSpPr>
        <p:spPr>
          <a:xfrm>
            <a:off x="475488" y="365760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Experiment Type → Drill Down Field</a:t>
            </a:r>
            <a:endParaRPr lang="en-US" sz="1000" dirty="0"/>
          </a:p>
        </p:txBody>
      </p:sp>
      <p:sp>
        <p:nvSpPr>
          <p:cNvPr id="16" name="Shape 14"/>
          <p:cNvSpPr/>
          <p:nvPr/>
        </p:nvSpPr>
        <p:spPr>
          <a:xfrm>
            <a:off x="2880360" y="132588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17" name="Shape 15"/>
          <p:cNvSpPr/>
          <p:nvPr/>
        </p:nvSpPr>
        <p:spPr>
          <a:xfrm>
            <a:off x="2880360" y="1325880"/>
            <a:ext cx="54864" cy="594360"/>
          </a:xfrm>
          <a:prstGeom prst="rect">
            <a:avLst/>
          </a:prstGeom>
          <a:solidFill>
            <a:srgbClr val="B91C1C"/>
          </a:solidFill>
          <a:ln/>
        </p:spPr>
        <p:txBody>
          <a:bodyPr/>
          <a:lstStyle/>
          <a:p>
            <a:endParaRPr lang="en-US"/>
          </a:p>
        </p:txBody>
      </p:sp>
      <p:sp>
        <p:nvSpPr>
          <p:cNvPr id="18" name="Text 16"/>
          <p:cNvSpPr/>
          <p:nvPr/>
        </p:nvSpPr>
        <p:spPr>
          <a:xfrm>
            <a:off x="2990088" y="132588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Batch Upload Documents</a:t>
            </a:r>
            <a:endParaRPr lang="en-US" sz="1000" dirty="0"/>
          </a:p>
        </p:txBody>
      </p:sp>
      <p:sp>
        <p:nvSpPr>
          <p:cNvPr id="19" name="Shape 17"/>
          <p:cNvSpPr/>
          <p:nvPr/>
        </p:nvSpPr>
        <p:spPr>
          <a:xfrm>
            <a:off x="2880360" y="210312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20" name="Shape 18"/>
          <p:cNvSpPr/>
          <p:nvPr/>
        </p:nvSpPr>
        <p:spPr>
          <a:xfrm>
            <a:off x="2880360" y="2103120"/>
            <a:ext cx="54864" cy="594360"/>
          </a:xfrm>
          <a:prstGeom prst="rect">
            <a:avLst/>
          </a:prstGeom>
          <a:solidFill>
            <a:srgbClr val="B91C1C"/>
          </a:solidFill>
          <a:ln/>
        </p:spPr>
        <p:txBody>
          <a:bodyPr/>
          <a:lstStyle/>
          <a:p>
            <a:endParaRPr lang="en-US"/>
          </a:p>
        </p:txBody>
      </p:sp>
      <p:sp>
        <p:nvSpPr>
          <p:cNvPr id="21" name="Text 19"/>
          <p:cNvSpPr/>
          <p:nvPr/>
        </p:nvSpPr>
        <p:spPr>
          <a:xfrm>
            <a:off x="2990088" y="210312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Applicants Unaware of Interagency Coordination</a:t>
            </a:r>
            <a:endParaRPr lang="en-US" sz="1000" dirty="0"/>
          </a:p>
        </p:txBody>
      </p:sp>
      <p:sp>
        <p:nvSpPr>
          <p:cNvPr id="22" name="Shape 20"/>
          <p:cNvSpPr/>
          <p:nvPr/>
        </p:nvSpPr>
        <p:spPr>
          <a:xfrm>
            <a:off x="2880360" y="2880360"/>
            <a:ext cx="2331720" cy="594360"/>
          </a:xfrm>
          <a:prstGeom prst="rect">
            <a:avLst/>
          </a:prstGeom>
          <a:solidFill>
            <a:srgbClr val="FEE2E2"/>
          </a:solidFill>
          <a:ln/>
          <a:effectLst>
            <a:outerShdw blurRad="76200" dist="25400" dir="8100000" algn="bl" rotWithShape="0">
              <a:srgbClr val="000000">
                <a:alpha val="10000"/>
              </a:srgbClr>
            </a:outerShdw>
          </a:effectLst>
        </p:spPr>
        <p:txBody>
          <a:bodyPr/>
          <a:lstStyle/>
          <a:p>
            <a:endParaRPr lang="en-US"/>
          </a:p>
        </p:txBody>
      </p:sp>
      <p:sp>
        <p:nvSpPr>
          <p:cNvPr id="23" name="Shape 21"/>
          <p:cNvSpPr/>
          <p:nvPr/>
        </p:nvSpPr>
        <p:spPr>
          <a:xfrm>
            <a:off x="2880360" y="2880360"/>
            <a:ext cx="54864" cy="594360"/>
          </a:xfrm>
          <a:prstGeom prst="rect">
            <a:avLst/>
          </a:prstGeom>
          <a:solidFill>
            <a:srgbClr val="B91C1C"/>
          </a:solidFill>
          <a:ln/>
        </p:spPr>
        <p:txBody>
          <a:bodyPr/>
          <a:lstStyle/>
          <a:p>
            <a:endParaRPr lang="en-US"/>
          </a:p>
        </p:txBody>
      </p:sp>
      <p:sp>
        <p:nvSpPr>
          <p:cNvPr id="24" name="Text 22"/>
          <p:cNvSpPr/>
          <p:nvPr/>
        </p:nvSpPr>
        <p:spPr>
          <a:xfrm>
            <a:off x="2990088" y="2880360"/>
            <a:ext cx="2148840" cy="59436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Alternative Freq/Power Proposals</a:t>
            </a:r>
            <a:endParaRPr lang="en-US" sz="1000" dirty="0"/>
          </a:p>
        </p:txBody>
      </p:sp>
      <p:sp>
        <p:nvSpPr>
          <p:cNvPr id="25" name="Shape 23"/>
          <p:cNvSpPr/>
          <p:nvPr/>
        </p:nvSpPr>
        <p:spPr>
          <a:xfrm>
            <a:off x="5303520" y="1261872"/>
            <a:ext cx="3429000" cy="3200400"/>
          </a:xfrm>
          <a:prstGeom prst="rect">
            <a:avLst/>
          </a:prstGeom>
          <a:solidFill>
            <a:srgbClr val="E8F5EE"/>
          </a:solidFill>
          <a:ln/>
          <a:effectLst>
            <a:outerShdw blurRad="76200" dist="25400" dir="8100000" algn="bl" rotWithShape="0">
              <a:srgbClr val="000000">
                <a:alpha val="10000"/>
              </a:srgbClr>
            </a:outerShdw>
          </a:effectLst>
        </p:spPr>
        <p:txBody>
          <a:bodyPr/>
          <a:lstStyle/>
          <a:p>
            <a:endParaRPr lang="en-US"/>
          </a:p>
        </p:txBody>
      </p:sp>
      <p:sp>
        <p:nvSpPr>
          <p:cNvPr id="26" name="Shape 24"/>
          <p:cNvSpPr/>
          <p:nvPr/>
        </p:nvSpPr>
        <p:spPr>
          <a:xfrm>
            <a:off x="5303520" y="1261872"/>
            <a:ext cx="3429000" cy="365760"/>
          </a:xfrm>
          <a:prstGeom prst="rect">
            <a:avLst/>
          </a:prstGeom>
          <a:solidFill>
            <a:srgbClr val="1A7C52"/>
          </a:solidFill>
          <a:ln/>
        </p:spPr>
        <p:txBody>
          <a:bodyPr/>
          <a:lstStyle/>
          <a:p>
            <a:endParaRPr lang="en-US"/>
          </a:p>
        </p:txBody>
      </p:sp>
      <p:sp>
        <p:nvSpPr>
          <p:cNvPr id="27" name="Text 25"/>
          <p:cNvSpPr/>
          <p:nvPr/>
        </p:nvSpPr>
        <p:spPr>
          <a:xfrm>
            <a:off x="5303520" y="1261872"/>
            <a:ext cx="342900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THE FIX</a:t>
            </a:r>
            <a:endParaRPr lang="en-US" sz="1100" dirty="0"/>
          </a:p>
        </p:txBody>
      </p:sp>
      <p:sp>
        <p:nvSpPr>
          <p:cNvPr id="28" name="Text 26"/>
          <p:cNvSpPr/>
          <p:nvPr/>
        </p:nvSpPr>
        <p:spPr>
          <a:xfrm>
            <a:off x="5440680" y="1719072"/>
            <a:ext cx="3154680" cy="214884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OET creates a new form aligned with </a:t>
            </a:r>
            <a:r>
              <a:rPr lang="en-US" sz="1050" dirty="0">
                <a:solidFill>
                  <a:srgbClr val="3B82F6"/>
                </a:solidFill>
                <a:latin typeface="Calibri" pitchFamily="34" charset="0"/>
                <a:ea typeface="Calibri" pitchFamily="34" charset="-122"/>
                <a:cs typeface="Calibri" pitchFamily="34" charset="-120"/>
              </a:rPr>
              <a:t>github.com/FCC/design-standards</a:t>
            </a:r>
            <a:r>
              <a:rPr lang="en-US" sz="1050" dirty="0">
                <a:solidFill>
                  <a:srgbClr val="1E293B"/>
                </a:solidFill>
                <a:latin typeface="Calibri" pitchFamily="34" charset="0"/>
                <a:ea typeface="Calibri" pitchFamily="34" charset="-122"/>
                <a:cs typeface="Calibri" pitchFamily="34" charset="-120"/>
              </a:rPr>
              <a:t>.</a:t>
            </a:r>
            <a:endParaRPr lang="en-US" sz="1050" dirty="0"/>
          </a:p>
          <a:p>
            <a:pPr marL="0" indent="0">
              <a:buNone/>
            </a:pPr>
            <a:endParaRPr lang="en-US" sz="1050" dirty="0"/>
          </a:p>
          <a:p>
            <a:pPr marL="0" indent="0">
              <a:buNone/>
            </a:pPr>
            <a:r>
              <a:rPr lang="en-US" sz="1050" dirty="0">
                <a:solidFill>
                  <a:srgbClr val="1E293B"/>
                </a:solidFill>
                <a:latin typeface="Calibri" pitchFamily="34" charset="0"/>
                <a:ea typeface="Calibri" pitchFamily="34" charset="-122"/>
                <a:cs typeface="Calibri" pitchFamily="34" charset="-120"/>
              </a:rPr>
              <a:t>New form points to the same ELS fields as the current form. New fields store data in the existing Remarks field to avoid schema changes during migration.</a:t>
            </a:r>
            <a:endParaRPr lang="en-US" sz="1050" dirty="0"/>
          </a:p>
          <a:p>
            <a:pPr marL="0" indent="0">
              <a:buNone/>
            </a:pPr>
            <a:endParaRPr lang="en-US" sz="1050" dirty="0"/>
          </a:p>
          <a:p>
            <a:pPr marL="0" indent="0">
              <a:buNone/>
            </a:pPr>
            <a:r>
              <a:rPr lang="en-US" sz="1050" dirty="0">
                <a:solidFill>
                  <a:srgbClr val="1E293B"/>
                </a:solidFill>
                <a:latin typeface="Calibri" pitchFamily="34" charset="0"/>
                <a:ea typeface="Calibri" pitchFamily="34" charset="-122"/>
                <a:cs typeface="Calibri" pitchFamily="34" charset="-120"/>
              </a:rPr>
              <a:t>When migration completes, Remarks field provides a backfill script for all applications from now until then.</a:t>
            </a:r>
            <a:endParaRPr lang="en-US" sz="1050" dirty="0"/>
          </a:p>
        </p:txBody>
      </p:sp>
      <p:sp>
        <p:nvSpPr>
          <p:cNvPr id="29" name="Shape 27"/>
          <p:cNvSpPr/>
          <p:nvPr/>
        </p:nvSpPr>
        <p:spPr>
          <a:xfrm>
            <a:off x="5440680" y="3931920"/>
            <a:ext cx="3154680" cy="411480"/>
          </a:xfrm>
          <a:prstGeom prst="rect">
            <a:avLst/>
          </a:prstGeom>
          <a:solidFill>
            <a:srgbClr val="D1FAE5"/>
          </a:solidFill>
          <a:ln/>
        </p:spPr>
        <p:txBody>
          <a:bodyPr/>
          <a:lstStyle/>
          <a:p>
            <a:endParaRPr lang="en-US"/>
          </a:p>
        </p:txBody>
      </p:sp>
      <p:sp>
        <p:nvSpPr>
          <p:cNvPr id="30" name="Text 28"/>
          <p:cNvSpPr/>
          <p:nvPr/>
        </p:nvSpPr>
        <p:spPr>
          <a:xfrm>
            <a:off x="5440680" y="3931920"/>
            <a:ext cx="3154680" cy="411480"/>
          </a:xfrm>
          <a:prstGeom prst="rect">
            <a:avLst/>
          </a:prstGeom>
          <a:noFill/>
          <a:ln/>
        </p:spPr>
        <p:txBody>
          <a:bodyPr wrap="square" lIns="0" tIns="0" rIns="0" bIns="0" rtlCol="0" anchor="ctr"/>
          <a:lstStyle/>
          <a:p>
            <a:pPr marL="0" indent="0" algn="ctr">
              <a:buNone/>
            </a:pPr>
            <a:r>
              <a:rPr lang="en-US" sz="1000" b="1" dirty="0">
                <a:solidFill>
                  <a:srgbClr val="1A7C52"/>
                </a:solidFill>
                <a:latin typeface="Calibri" pitchFamily="34" charset="0"/>
                <a:ea typeface="Calibri" pitchFamily="34" charset="-122"/>
                <a:cs typeface="Calibri" pitchFamily="34" charset="-120"/>
              </a:rPr>
              <a:t>Estimated impact: Reduce 20–30% of inquiries and reduce interagency coordination time</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4FA"/>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NEXT</a:t>
            </a:r>
            <a:endParaRPr lang="en-US" sz="10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buNone/>
            </a:pPr>
            <a:r>
              <a:rPr lang="en-US" sz="3000" b="1" dirty="0">
                <a:solidFill>
                  <a:srgbClr val="1E293B"/>
                </a:solidFill>
                <a:latin typeface="Calibri" pitchFamily="34" charset="0"/>
                <a:ea typeface="Calibri" pitchFamily="34" charset="-122"/>
                <a:cs typeface="Calibri" pitchFamily="34" charset="-120"/>
              </a:rPr>
              <a:t>Items to Investigate</a:t>
            </a:r>
            <a:endParaRPr lang="en-US" sz="3000" dirty="0"/>
          </a:p>
        </p:txBody>
      </p:sp>
      <p:sp>
        <p:nvSpPr>
          <p:cNvPr id="4" name="Shape 2"/>
          <p:cNvSpPr/>
          <p:nvPr/>
        </p:nvSpPr>
        <p:spPr>
          <a:xfrm>
            <a:off x="365760" y="1280160"/>
            <a:ext cx="2651760" cy="338328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5" name="Shape 3"/>
          <p:cNvSpPr/>
          <p:nvPr/>
        </p:nvSpPr>
        <p:spPr>
          <a:xfrm>
            <a:off x="365760" y="1280160"/>
            <a:ext cx="2651760" cy="54864"/>
          </a:xfrm>
          <a:prstGeom prst="rect">
            <a:avLst/>
          </a:prstGeom>
          <a:solidFill>
            <a:srgbClr val="3B82F6"/>
          </a:solidFill>
          <a:ln/>
        </p:spPr>
        <p:txBody>
          <a:bodyPr/>
          <a:lstStyle/>
          <a:p>
            <a:endParaRPr lang="en-US"/>
          </a:p>
        </p:txBody>
      </p:sp>
      <p:sp>
        <p:nvSpPr>
          <p:cNvPr id="6" name="Text 4"/>
          <p:cNvSpPr/>
          <p:nvPr/>
        </p:nvSpPr>
        <p:spPr>
          <a:xfrm>
            <a:off x="502920" y="1417320"/>
            <a:ext cx="2377440" cy="502920"/>
          </a:xfrm>
          <a:prstGeom prst="rect">
            <a:avLst/>
          </a:prstGeom>
          <a:noFill/>
          <a:ln/>
        </p:spPr>
        <p:txBody>
          <a:bodyPr wrap="square" lIns="0" tIns="0" rIns="0" bIns="0"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STA Volume Audit</a:t>
            </a:r>
            <a:endParaRPr lang="en-US" sz="1400" dirty="0"/>
          </a:p>
        </p:txBody>
      </p:sp>
      <p:sp>
        <p:nvSpPr>
          <p:cNvPr id="7" name="Text 5"/>
          <p:cNvSpPr/>
          <p:nvPr/>
        </p:nvSpPr>
        <p:spPr>
          <a:xfrm>
            <a:off x="502920" y="1965960"/>
            <a:ext cx="2377440" cy="128016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50% of apps are coded as STAs — how many are truly short-term? Many appear to be renewed for years. Conventional licenses (2-year) reduce reprocessing burden versus quarterly STAs.</a:t>
            </a:r>
            <a:endParaRPr lang="en-US" sz="1050" dirty="0"/>
          </a:p>
        </p:txBody>
      </p:sp>
      <p:sp>
        <p:nvSpPr>
          <p:cNvPr id="8" name="Shape 6"/>
          <p:cNvSpPr/>
          <p:nvPr/>
        </p:nvSpPr>
        <p:spPr>
          <a:xfrm>
            <a:off x="438912" y="3310128"/>
            <a:ext cx="2505456" cy="1188720"/>
          </a:xfrm>
          <a:prstGeom prst="rect">
            <a:avLst/>
          </a:prstGeom>
          <a:solidFill>
            <a:srgbClr val="F0F4FA"/>
          </a:solidFill>
          <a:ln/>
        </p:spPr>
        <p:txBody>
          <a:bodyPr/>
          <a:lstStyle/>
          <a:p>
            <a:endParaRPr lang="en-US"/>
          </a:p>
        </p:txBody>
      </p:sp>
      <p:sp>
        <p:nvSpPr>
          <p:cNvPr id="9" name="Text 7"/>
          <p:cNvSpPr/>
          <p:nvPr/>
        </p:nvSpPr>
        <p:spPr>
          <a:xfrm>
            <a:off x="502920" y="3364992"/>
            <a:ext cx="2377440" cy="1097280"/>
          </a:xfrm>
          <a:prstGeom prst="rect">
            <a:avLst/>
          </a:prstGeom>
          <a:noFill/>
          <a:ln/>
        </p:spPr>
        <p:txBody>
          <a:bodyPr wrap="square" lIns="0" tIns="0" rIns="0" bIns="0"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Possible process: when STA expires, direct applicant to file conventional license + STA renewal in parallel. Grant conventional, dismiss STA.</a:t>
            </a:r>
            <a:endParaRPr lang="en-US" sz="950" dirty="0"/>
          </a:p>
        </p:txBody>
      </p:sp>
      <p:sp>
        <p:nvSpPr>
          <p:cNvPr id="10" name="Shape 8"/>
          <p:cNvSpPr/>
          <p:nvPr/>
        </p:nvSpPr>
        <p:spPr>
          <a:xfrm>
            <a:off x="3246120" y="1280160"/>
            <a:ext cx="2651760" cy="338328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1" name="Shape 9"/>
          <p:cNvSpPr/>
          <p:nvPr/>
        </p:nvSpPr>
        <p:spPr>
          <a:xfrm>
            <a:off x="3246120" y="1280160"/>
            <a:ext cx="2651760" cy="54864"/>
          </a:xfrm>
          <a:prstGeom prst="rect">
            <a:avLst/>
          </a:prstGeom>
          <a:solidFill>
            <a:srgbClr val="3B82F6"/>
          </a:solidFill>
          <a:ln/>
        </p:spPr>
        <p:txBody>
          <a:bodyPr/>
          <a:lstStyle/>
          <a:p>
            <a:endParaRPr lang="en-US"/>
          </a:p>
        </p:txBody>
      </p:sp>
      <p:sp>
        <p:nvSpPr>
          <p:cNvPr id="12" name="Text 10"/>
          <p:cNvSpPr/>
          <p:nvPr/>
        </p:nvSpPr>
        <p:spPr>
          <a:xfrm>
            <a:off x="3383280" y="1417320"/>
            <a:ext cx="2377440" cy="502920"/>
          </a:xfrm>
          <a:prstGeom prst="rect">
            <a:avLst/>
          </a:prstGeom>
          <a:noFill/>
          <a:ln/>
        </p:spPr>
        <p:txBody>
          <a:bodyPr wrap="square" lIns="0" tIns="0" rIns="0" bIns="0"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Website Overhaul</a:t>
            </a:r>
            <a:endParaRPr lang="en-US" sz="1400" dirty="0"/>
          </a:p>
        </p:txBody>
      </p:sp>
      <p:sp>
        <p:nvSpPr>
          <p:cNvPr id="13" name="Text 11"/>
          <p:cNvSpPr/>
          <p:nvPr/>
        </p:nvSpPr>
        <p:spPr>
          <a:xfrm>
            <a:off x="3383280" y="1965960"/>
            <a:ext cx="2377440" cy="128016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Remove outdated information, add relevant FAQs addressing the most common status and filing questions.</a:t>
            </a:r>
            <a:endParaRPr lang="en-US" sz="1050" dirty="0"/>
          </a:p>
        </p:txBody>
      </p:sp>
      <p:sp>
        <p:nvSpPr>
          <p:cNvPr id="14" name="Shape 12"/>
          <p:cNvSpPr/>
          <p:nvPr/>
        </p:nvSpPr>
        <p:spPr>
          <a:xfrm>
            <a:off x="3319272" y="3310128"/>
            <a:ext cx="2505456" cy="1188720"/>
          </a:xfrm>
          <a:prstGeom prst="rect">
            <a:avLst/>
          </a:prstGeom>
          <a:solidFill>
            <a:srgbClr val="F0F4FA"/>
          </a:solidFill>
          <a:ln/>
        </p:spPr>
        <p:txBody>
          <a:bodyPr/>
          <a:lstStyle/>
          <a:p>
            <a:endParaRPr lang="en-US"/>
          </a:p>
        </p:txBody>
      </p:sp>
      <p:sp>
        <p:nvSpPr>
          <p:cNvPr id="15" name="Text 13"/>
          <p:cNvSpPr/>
          <p:nvPr/>
        </p:nvSpPr>
        <p:spPr>
          <a:xfrm>
            <a:off x="3383280" y="3364992"/>
            <a:ext cx="2377440" cy="1097280"/>
          </a:xfrm>
          <a:prstGeom prst="rect">
            <a:avLst/>
          </a:prstGeom>
          <a:noFill/>
          <a:ln/>
        </p:spPr>
        <p:txBody>
          <a:bodyPr wrap="square" lIns="0" tIns="0" rIns="0" bIns="0"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Consider: Experimental Licensee listserv to push FAQs, or periodic webinars on common filing issues.</a:t>
            </a:r>
            <a:endParaRPr lang="en-US" sz="950" dirty="0"/>
          </a:p>
        </p:txBody>
      </p:sp>
      <p:sp>
        <p:nvSpPr>
          <p:cNvPr id="16" name="Shape 14"/>
          <p:cNvSpPr/>
          <p:nvPr/>
        </p:nvSpPr>
        <p:spPr>
          <a:xfrm>
            <a:off x="6126480" y="1280160"/>
            <a:ext cx="2651760" cy="338328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7" name="Shape 15"/>
          <p:cNvSpPr/>
          <p:nvPr/>
        </p:nvSpPr>
        <p:spPr>
          <a:xfrm>
            <a:off x="6126480" y="1280160"/>
            <a:ext cx="2651760" cy="54864"/>
          </a:xfrm>
          <a:prstGeom prst="rect">
            <a:avLst/>
          </a:prstGeom>
          <a:solidFill>
            <a:srgbClr val="3B82F6"/>
          </a:solidFill>
          <a:ln/>
        </p:spPr>
        <p:txBody>
          <a:bodyPr/>
          <a:lstStyle/>
          <a:p>
            <a:endParaRPr lang="en-US"/>
          </a:p>
        </p:txBody>
      </p:sp>
      <p:sp>
        <p:nvSpPr>
          <p:cNvPr id="18" name="Text 16"/>
          <p:cNvSpPr/>
          <p:nvPr/>
        </p:nvSpPr>
        <p:spPr>
          <a:xfrm>
            <a:off x="6263640" y="1417320"/>
            <a:ext cx="2377440" cy="502920"/>
          </a:xfrm>
          <a:prstGeom prst="rect">
            <a:avLst/>
          </a:prstGeom>
          <a:noFill/>
          <a:ln/>
        </p:spPr>
        <p:txBody>
          <a:bodyPr wrap="square" lIns="0" tIns="0" rIns="0" bIns="0"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Renewal Reminder System</a:t>
            </a:r>
            <a:endParaRPr lang="en-US" sz="1400" dirty="0"/>
          </a:p>
        </p:txBody>
      </p:sp>
      <p:sp>
        <p:nvSpPr>
          <p:cNvPr id="19" name="Text 17"/>
          <p:cNvSpPr/>
          <p:nvPr/>
        </p:nvSpPr>
        <p:spPr>
          <a:xfrm>
            <a:off x="6263640" y="1965960"/>
            <a:ext cx="2377440" cy="1280160"/>
          </a:xfrm>
          <a:prstGeom prst="rect">
            <a:avLst/>
          </a:prstGeom>
          <a:noFill/>
          <a:ln/>
        </p:spPr>
        <p:txBody>
          <a:bodyPr wrap="square" lIns="0" tIns="0" rIns="0" bIns="0" rtlCol="0" anchor="ctr"/>
          <a:lstStyle/>
          <a:p>
            <a:pPr marL="0" indent="0">
              <a:buNone/>
            </a:pPr>
            <a:r>
              <a:rPr lang="en-US" sz="1050" dirty="0">
                <a:solidFill>
                  <a:srgbClr val="1E293B"/>
                </a:solidFill>
                <a:latin typeface="Calibri" pitchFamily="34" charset="0"/>
                <a:ea typeface="Calibri" pitchFamily="34" charset="-122"/>
                <a:cs typeface="Calibri" pitchFamily="34" charset="-120"/>
              </a:rPr>
              <a:t>65% of renewal filers are late or lapsed. No automated expiration reminders currently exist in ELS.</a:t>
            </a:r>
            <a:endParaRPr lang="en-US" sz="1050" dirty="0"/>
          </a:p>
        </p:txBody>
      </p:sp>
      <p:sp>
        <p:nvSpPr>
          <p:cNvPr id="20" name="Shape 18"/>
          <p:cNvSpPr/>
          <p:nvPr/>
        </p:nvSpPr>
        <p:spPr>
          <a:xfrm>
            <a:off x="6199632" y="3310128"/>
            <a:ext cx="2505456" cy="1188720"/>
          </a:xfrm>
          <a:prstGeom prst="rect">
            <a:avLst/>
          </a:prstGeom>
          <a:solidFill>
            <a:srgbClr val="F0F4FA"/>
          </a:solidFill>
          <a:ln/>
        </p:spPr>
        <p:txBody>
          <a:bodyPr/>
          <a:lstStyle/>
          <a:p>
            <a:endParaRPr lang="en-US"/>
          </a:p>
        </p:txBody>
      </p:sp>
      <p:sp>
        <p:nvSpPr>
          <p:cNvPr id="21" name="Text 19"/>
          <p:cNvSpPr/>
          <p:nvPr/>
        </p:nvSpPr>
        <p:spPr>
          <a:xfrm>
            <a:off x="6263640" y="3364992"/>
            <a:ext cx="2377440" cy="1097280"/>
          </a:xfrm>
          <a:prstGeom prst="rect">
            <a:avLst/>
          </a:prstGeom>
          <a:noFill/>
          <a:ln/>
        </p:spPr>
        <p:txBody>
          <a:bodyPr wrap="square" lIns="0" tIns="0" rIns="0" bIns="0"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An automated email 90/60/30 days before expiration is a scored pain point (#10) and could meaningfully reduce late/lapsed renewal volume.</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56032"/>
            <a:ext cx="8229600" cy="256032"/>
          </a:xfrm>
          <a:prstGeom prst="rect">
            <a:avLst/>
          </a:prstGeom>
          <a:noFill/>
          <a:ln/>
        </p:spPr>
        <p:txBody>
          <a:bodyPr wrap="square" lIns="0" tIns="0" rIns="0" bIns="0" rtlCol="0" anchor="ctr"/>
          <a:lstStyle/>
          <a:p>
            <a:pPr marL="0" indent="0">
              <a:buNone/>
            </a:pPr>
            <a:r>
              <a:rPr lang="en-US" sz="1000" kern="0" spc="300" dirty="0">
                <a:solidFill>
                  <a:srgbClr val="64748B"/>
                </a:solidFill>
                <a:latin typeface="Calibri" pitchFamily="34" charset="0"/>
                <a:ea typeface="Calibri" pitchFamily="34" charset="-122"/>
                <a:cs typeface="Calibri" pitchFamily="34" charset="-120"/>
              </a:rPr>
              <a:t>SUMMARY</a:t>
            </a:r>
            <a:endParaRPr lang="en-US" sz="1000" dirty="0"/>
          </a:p>
        </p:txBody>
      </p:sp>
      <p:sp>
        <p:nvSpPr>
          <p:cNvPr id="3" name="Text 1"/>
          <p:cNvSpPr/>
          <p:nvPr/>
        </p:nvSpPr>
        <p:spPr>
          <a:xfrm>
            <a:off x="457200" y="475488"/>
            <a:ext cx="8229600" cy="530352"/>
          </a:xfrm>
          <a:prstGeom prst="rect">
            <a:avLst/>
          </a:prstGeom>
          <a:noFill/>
          <a:ln/>
        </p:spPr>
        <p:txBody>
          <a:bodyPr wrap="square" lIns="0" tIns="0" rIns="0" bIns="0" rtlCol="0" anchor="ctr"/>
          <a:lstStyle/>
          <a:p>
            <a:pPr marL="0" indent="0">
              <a:buNone/>
            </a:pPr>
            <a:r>
              <a:rPr lang="en-US" sz="2800" b="1" dirty="0">
                <a:solidFill>
                  <a:srgbClr val="1E293B"/>
                </a:solidFill>
                <a:latin typeface="Calibri" pitchFamily="34" charset="0"/>
                <a:ea typeface="Calibri" pitchFamily="34" charset="-122"/>
                <a:cs typeface="Calibri" pitchFamily="34" charset="-120"/>
              </a:rPr>
              <a:t>Action Plan at a Glance</a:t>
            </a:r>
            <a:endParaRPr lang="en-US" sz="2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320040" y="1097280"/>
          <a:ext cx="8503920" cy="3456432"/>
        </p:xfrm>
        <a:graphic>
          <a:graphicData uri="http://schemas.openxmlformats.org/drawingml/2006/table">
            <a:tbl>
              <a:tblPr/>
              <a:tblGrid>
                <a:gridCol w="3108960">
                  <a:extLst>
                    <a:ext uri="{9D8B030D-6E8A-4147-A177-3AD203B41FA5}">
                      <a16:colId xmlns:a16="http://schemas.microsoft.com/office/drawing/2014/main" val="20000"/>
                    </a:ext>
                  </a:extLst>
                </a:gridCol>
                <a:gridCol w="1737360">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1920240">
                  <a:extLst>
                    <a:ext uri="{9D8B030D-6E8A-4147-A177-3AD203B41FA5}">
                      <a16:colId xmlns:a16="http://schemas.microsoft.com/office/drawing/2014/main" val="20003"/>
                    </a:ext>
                  </a:extLst>
                </a:gridCol>
                <a:gridCol w="960120">
                  <a:extLst>
                    <a:ext uri="{9D8B030D-6E8A-4147-A177-3AD203B41FA5}">
                      <a16:colId xmlns:a16="http://schemas.microsoft.com/office/drawing/2014/main" val="20004"/>
                    </a:ext>
                  </a:extLst>
                </a:gridCol>
              </a:tblGrid>
              <a:tr h="384048">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Action</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Systems</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Effort</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Est. Impact</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Status</a:t>
                      </a:r>
                      <a:endParaRPr lang="en-US" sz="1000" dirty="0">
                        <a:latin typeface="Calibri" charset="0"/>
                        <a:ea typeface="Calibri" charset="0"/>
                        <a:cs typeface="Calibri" charset="0"/>
                      </a:endParaRPr>
                    </a:p>
                  </a:txBody>
                  <a:tcP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2A4A"/>
                    </a:solidFill>
                  </a:tcPr>
                </a:tc>
                <a:extLst>
                  <a:ext uri="{0D108BD9-81ED-4DB2-BD59-A6C34878D82A}">
                    <a16:rowId xmlns:a16="http://schemas.microsoft.com/office/drawing/2014/main" val="10000"/>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Pre-coordination alert on web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1A7C52"/>
                          </a:solidFill>
                          <a:latin typeface="Calibri" pitchFamily="34" charset="0"/>
                          <a:ea typeface="Calibri" pitchFamily="34" charset="-122"/>
                          <a:cs typeface="Calibri" pitchFamily="34" charset="-120"/>
                        </a:rPr>
                        <a:t>Low</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Eliminate 14–25d delays for 16.4% of apps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3B82F6"/>
                          </a:solidFill>
                          <a:latin typeface="Calibri" pitchFamily="34" charset="0"/>
                          <a:ea typeface="Calibri" pitchFamily="34" charset="-122"/>
                          <a:cs typeface="Calibri" pitchFamily="34" charset="-120"/>
                        </a:rPr>
                        <a:t>To Do</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BEAFE"/>
                    </a:solidFill>
                  </a:tcPr>
                </a:tc>
                <a:extLst>
                  <a:ext uri="{0D108BD9-81ED-4DB2-BD59-A6C34878D82A}">
                    <a16:rowId xmlns:a16="http://schemas.microsoft.com/office/drawing/2014/main" val="10001"/>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Rewrite web form (new FCC design-standards)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 Form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Medium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Reduce 20–30% of inquiries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3B82F6"/>
                          </a:solidFill>
                          <a:latin typeface="Calibri" pitchFamily="34" charset="0"/>
                          <a:ea typeface="Calibri" pitchFamily="34" charset="-122"/>
                          <a:cs typeface="Calibri" pitchFamily="34" charset="-120"/>
                        </a:rPr>
                        <a:t>To Do</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BEAFE"/>
                    </a:solidFill>
                  </a:tcPr>
                </a:tc>
                <a:extLst>
                  <a:ext uri="{0D108BD9-81ED-4DB2-BD59-A6C34878D82A}">
                    <a16:rowId xmlns:a16="http://schemas.microsoft.com/office/drawing/2014/main" val="10002"/>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Add applicant-facing status detail in ELS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Web</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Medium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Reduce ~20% of status-inquiry emails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3B82F6"/>
                          </a:solidFill>
                          <a:latin typeface="Calibri" pitchFamily="34" charset="0"/>
                          <a:ea typeface="Calibri" pitchFamily="34" charset="-122"/>
                          <a:cs typeface="Calibri" pitchFamily="34" charset="-120"/>
                        </a:rPr>
                        <a:t>To Do</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BEAFE"/>
                    </a:solidFill>
                  </a:tcPr>
                </a:tc>
                <a:extLst>
                  <a:ext uri="{0D108BD9-81ED-4DB2-BD59-A6C34878D82A}">
                    <a16:rowId xmlns:a16="http://schemas.microsoft.com/office/drawing/2014/main" val="10003"/>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Automated renewal/expiration reminders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Email</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1A7C52"/>
                          </a:solidFill>
                          <a:latin typeface="Calibri" pitchFamily="34" charset="0"/>
                          <a:ea typeface="Calibri" pitchFamily="34" charset="-122"/>
                          <a:cs typeface="Calibri" pitchFamily="34" charset="-120"/>
                        </a:rPr>
                        <a:t>Low</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Reduce late/lapsed renewal rate from 65%</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3B82F6"/>
                          </a:solidFill>
                          <a:latin typeface="Calibri" pitchFamily="34" charset="0"/>
                          <a:ea typeface="Calibri" pitchFamily="34" charset="-122"/>
                          <a:cs typeface="Calibri" pitchFamily="34" charset="-120"/>
                        </a:rPr>
                        <a:t>To Do</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BEAFE"/>
                    </a:solidFill>
                  </a:tcPr>
                </a:tc>
                <a:extLst>
                  <a:ext uri="{0D108BD9-81ED-4DB2-BD59-A6C34878D82A}">
                    <a16:rowId xmlns:a16="http://schemas.microsoft.com/office/drawing/2014/main" val="10004"/>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Auto-populate OFACS from ELS (no re-entry)</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OFACS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B91C1C"/>
                          </a:solidFill>
                          <a:latin typeface="Calibri" pitchFamily="34" charset="0"/>
                          <a:ea typeface="Calibri" pitchFamily="34" charset="-122"/>
                          <a:cs typeface="Calibri" pitchFamily="34" charset="-120"/>
                        </a:rPr>
                        <a:t>High</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Eliminate highest-scored delay source</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Investigate</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EF3E2"/>
                    </a:solidFill>
                  </a:tcPr>
                </a:tc>
                <a:extLst>
                  <a:ext uri="{0D108BD9-81ED-4DB2-BD59-A6C34878D82A}">
                    <a16:rowId xmlns:a16="http://schemas.microsoft.com/office/drawing/2014/main" val="10005"/>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Staff training ramp-up</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Operations</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64748B"/>
                          </a:solidFill>
                          <a:latin typeface="Calibri" pitchFamily="34" charset="0"/>
                          <a:ea typeface="Calibri" pitchFamily="34" charset="-122"/>
                          <a:cs typeface="Calibri" pitchFamily="34" charset="-120"/>
                        </a:rPr>
                        <a:t>Ongoing</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Increase raw throughput capacity</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1A7C52"/>
                          </a:solidFill>
                          <a:latin typeface="Calibri" pitchFamily="34" charset="0"/>
                          <a:ea typeface="Calibri" pitchFamily="34" charset="-122"/>
                          <a:cs typeface="Calibri" pitchFamily="34" charset="-120"/>
                        </a:rPr>
                        <a:t>Underway</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5EE"/>
                    </a:solidFill>
                  </a:tcPr>
                </a:tc>
                <a:extLst>
                  <a:ext uri="{0D108BD9-81ED-4DB2-BD59-A6C34878D82A}">
                    <a16:rowId xmlns:a16="http://schemas.microsoft.com/office/drawing/2014/main" val="10006"/>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STA → conventional license conversion audit</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ELS, Policy</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Medium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Reduce reprocessing burden long-term</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Investigate</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EF3E2"/>
                    </a:solidFill>
                  </a:tcPr>
                </a:tc>
                <a:extLst>
                  <a:ext uri="{0D108BD9-81ED-4DB2-BD59-A6C34878D82A}">
                    <a16:rowId xmlns:a16="http://schemas.microsoft.com/office/drawing/2014/main" val="10007"/>
                  </a:ext>
                </a:extLst>
              </a:tr>
              <a:tr h="384048">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Website FAQ / listserv</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Web</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1A7C52"/>
                          </a:solidFill>
                          <a:latin typeface="Calibri" pitchFamily="34" charset="0"/>
                          <a:ea typeface="Calibri" pitchFamily="34" charset="-122"/>
                          <a:cs typeface="Calibri" pitchFamily="34" charset="-120"/>
                        </a:rPr>
                        <a:t>Low</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dirty="0">
                          <a:solidFill>
                            <a:srgbClr val="1E293B"/>
                          </a:solidFill>
                          <a:latin typeface="Calibri" pitchFamily="34" charset="0"/>
                          <a:ea typeface="Calibri" pitchFamily="34" charset="-122"/>
                          <a:cs typeface="Calibri" pitchFamily="34" charset="-120"/>
                        </a:rPr>
                        <a:t>Reduce inquiry volume broadly</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B86800"/>
                          </a:solidFill>
                          <a:latin typeface="Calibri" pitchFamily="34" charset="0"/>
                          <a:ea typeface="Calibri" pitchFamily="34" charset="-122"/>
                          <a:cs typeface="Calibri" pitchFamily="34" charset="-120"/>
                        </a:rPr>
                        <a:t>Investigate</a:t>
                      </a:r>
                      <a:endParaRPr lang="en-US" sz="950" dirty="0">
                        <a:latin typeface="Calibri" charset="0"/>
                        <a:ea typeface="Calibri" charset="0"/>
                        <a:cs typeface="Calibri" charset="0"/>
                      </a:endParaRPr>
                    </a:p>
                  </a:txBody>
                  <a:tcP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EF3E2"/>
                    </a:solidFill>
                  </a:tcPr>
                </a:tc>
                <a:extLst>
                  <a:ext uri="{0D108BD9-81ED-4DB2-BD59-A6C34878D82A}">
                    <a16:rowId xmlns:a16="http://schemas.microsoft.com/office/drawing/2014/main" val="10008"/>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CB3C572-1987-4A46-B733-009F7A377FF3}">
  <we:reference id="wa200010001" version="1.0.0.1" store="en-US" storeType="OMEX"/>
  <we:alternateReferences>
    <we:reference id="wa200010001" version="1.0.0.1" store="en-US" storeType="OMEX"/>
  </we:alternateReferences>
  <we:properties>
    <we:property name="claude.fileId" value="&quot;eef79ce3-f36c-4840-8571-ad30a5011aab&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232</TotalTime>
  <Words>1172</Words>
  <Application>Microsoft Office PowerPoint</Application>
  <PresentationFormat>On-screen Show (16:9)</PresentationFormat>
  <Paragraphs>226</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ELS Get Well Plan</dc:title>
  <dc:subject>PptxGenJS Presentation</dc:subject>
  <dc:creator>PptxGenJS</dc:creator>
  <cp:lastModifiedBy>Brandon Moss</cp:lastModifiedBy>
  <cp:revision>3</cp:revision>
  <dcterms:created xsi:type="dcterms:W3CDTF">2026-05-03T19:37:24Z</dcterms:created>
  <dcterms:modified xsi:type="dcterms:W3CDTF">2026-05-03T23:32:29Z</dcterms:modified>
</cp:coreProperties>
</file>